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slides/slide31.xml" ContentType="application/vnd.openxmlformats-officedocument.presentationml.slide+xml"/>
  <Override PartName="/ppt/diagrams/quickStyle1.xml" ContentType="application/vnd.openxmlformats-officedocument.drawingml.diagramStyle+xml"/>
  <Default Extension="png" ContentType="image/png"/>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83" r:id="rId1"/>
  </p:sldMasterIdLst>
  <p:notesMasterIdLst>
    <p:notesMasterId r:id="rId34"/>
  </p:notesMasterIdLst>
  <p:handoutMasterIdLst>
    <p:handoutMasterId r:id="rId35"/>
  </p:handoutMasterIdLst>
  <p:sldIdLst>
    <p:sldId id="256" r:id="rId2"/>
    <p:sldId id="296" r:id="rId3"/>
    <p:sldId id="278" r:id="rId4"/>
    <p:sldId id="274" r:id="rId5"/>
    <p:sldId id="290" r:id="rId6"/>
    <p:sldId id="291" r:id="rId7"/>
    <p:sldId id="281" r:id="rId8"/>
    <p:sldId id="288" r:id="rId9"/>
    <p:sldId id="285" r:id="rId10"/>
    <p:sldId id="284" r:id="rId11"/>
    <p:sldId id="282" r:id="rId12"/>
    <p:sldId id="259" r:id="rId13"/>
    <p:sldId id="279" r:id="rId14"/>
    <p:sldId id="275" r:id="rId15"/>
    <p:sldId id="294" r:id="rId16"/>
    <p:sldId id="287" r:id="rId17"/>
    <p:sldId id="277" r:id="rId18"/>
    <p:sldId id="260" r:id="rId19"/>
    <p:sldId id="257" r:id="rId20"/>
    <p:sldId id="263" r:id="rId21"/>
    <p:sldId id="286" r:id="rId22"/>
    <p:sldId id="292" r:id="rId23"/>
    <p:sldId id="266" r:id="rId24"/>
    <p:sldId id="267" r:id="rId25"/>
    <p:sldId id="268" r:id="rId26"/>
    <p:sldId id="269" r:id="rId27"/>
    <p:sldId id="289" r:id="rId28"/>
    <p:sldId id="270" r:id="rId29"/>
    <p:sldId id="293" r:id="rId30"/>
    <p:sldId id="273" r:id="rId31"/>
    <p:sldId id="297" r:id="rId32"/>
    <p:sldId id="29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gray" frameSlides="1"/>
  <p:clrMru>
    <a:srgbClr val="AEDB54"/>
    <a:srgbClr val="0ACF99"/>
    <a:srgbClr val="A7FFD5"/>
    <a:srgbClr val="78FFD3"/>
    <a:srgbClr val="B192FF"/>
    <a:srgbClr val="FF7DAB"/>
    <a:srgbClr val="79E2FF"/>
    <a:srgbClr val="8DF5FF"/>
    <a:srgbClr val="DC85F9"/>
    <a:srgbClr val="FFCD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1518" autoAdjust="0"/>
    <p:restoredTop sz="94660"/>
  </p:normalViewPr>
  <p:slideViewPr>
    <p:cSldViewPr snapToObjects="1">
      <p:cViewPr>
        <p:scale>
          <a:sx n="100" d="100"/>
          <a:sy n="100" d="100"/>
        </p:scale>
        <p:origin x="-840"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500F4-248A-0B44-B27E-4418B7DE9D98}" type="doc">
      <dgm:prSet loTypeId="urn:microsoft.com/office/officeart/2005/8/layout/cycle8" loCatId="cycle" qsTypeId="urn:microsoft.com/office/officeart/2005/8/quickstyle/simple4" qsCatId="simple" csTypeId="urn:microsoft.com/office/officeart/2005/8/colors/accent1_2" csCatId="accent1" phldr="1"/>
      <dgm:spPr/>
      <dgm:t>
        <a:bodyPr/>
        <a:lstStyle/>
        <a:p>
          <a:endParaRPr lang="en-US"/>
        </a:p>
      </dgm:t>
    </dgm:pt>
    <dgm:pt modelId="{B5C44FED-212D-1940-BE23-26D34539EC3D}">
      <dgm:prSet/>
      <dgm:spPr>
        <a:solidFill>
          <a:srgbClr val="DC85F9"/>
        </a:solidFill>
      </dgm:spPr>
      <dgm:t>
        <a:bodyPr/>
        <a:lstStyle/>
        <a:p>
          <a:pPr rtl="0"/>
          <a:r>
            <a:rPr lang="en-US" dirty="0" smtClean="0"/>
            <a:t>Creation</a:t>
          </a:r>
          <a:endParaRPr lang="en-US" dirty="0"/>
        </a:p>
      </dgm:t>
    </dgm:pt>
    <dgm:pt modelId="{73D5AA04-2F2E-674C-9636-188FA15D2F30}" type="parTrans" cxnId="{4B919DDA-385C-D145-84FA-EA117BB3EE00}">
      <dgm:prSet/>
      <dgm:spPr/>
      <dgm:t>
        <a:bodyPr/>
        <a:lstStyle/>
        <a:p>
          <a:endParaRPr lang="en-US"/>
        </a:p>
      </dgm:t>
    </dgm:pt>
    <dgm:pt modelId="{5C7876FA-3E24-724C-8011-199687DDE023}" type="sibTrans" cxnId="{4B919DDA-385C-D145-84FA-EA117BB3EE00}">
      <dgm:prSet/>
      <dgm:spPr/>
      <dgm:t>
        <a:bodyPr/>
        <a:lstStyle/>
        <a:p>
          <a:endParaRPr lang="en-US"/>
        </a:p>
      </dgm:t>
    </dgm:pt>
    <dgm:pt modelId="{3B8AA0BC-E27F-7748-A8EC-A81976D2F3D6}">
      <dgm:prSet/>
      <dgm:spPr>
        <a:solidFill>
          <a:srgbClr val="FF7DAB"/>
        </a:solidFill>
      </dgm:spPr>
      <dgm:t>
        <a:bodyPr/>
        <a:lstStyle/>
        <a:p>
          <a:pPr rtl="0"/>
          <a:r>
            <a:rPr lang="en-US" dirty="0" smtClean="0"/>
            <a:t>Teaching</a:t>
          </a:r>
          <a:endParaRPr lang="en-US" dirty="0"/>
        </a:p>
      </dgm:t>
    </dgm:pt>
    <dgm:pt modelId="{10923F54-4F01-7B4E-A79C-7D67862495BE}" type="parTrans" cxnId="{15B3BD77-9783-FC49-A258-090C379417CC}">
      <dgm:prSet/>
      <dgm:spPr/>
      <dgm:t>
        <a:bodyPr/>
        <a:lstStyle/>
        <a:p>
          <a:endParaRPr lang="en-US"/>
        </a:p>
      </dgm:t>
    </dgm:pt>
    <dgm:pt modelId="{CF96C0C4-C106-2D4D-A848-B94E8C97FCBC}" type="sibTrans" cxnId="{15B3BD77-9783-FC49-A258-090C379417CC}">
      <dgm:prSet/>
      <dgm:spPr/>
      <dgm:t>
        <a:bodyPr/>
        <a:lstStyle/>
        <a:p>
          <a:endParaRPr lang="en-US"/>
        </a:p>
      </dgm:t>
    </dgm:pt>
    <dgm:pt modelId="{A29B1FD1-5539-8C43-8F47-99730667E65D}">
      <dgm:prSet/>
      <dgm:spPr>
        <a:solidFill>
          <a:srgbClr val="0ACF99"/>
        </a:solidFill>
        <a:effectLst>
          <a:outerShdw blurRad="50800" dist="38100" dir="2700000" algn="br">
            <a:srgbClr val="000000">
              <a:alpha val="43000"/>
            </a:srgbClr>
          </a:outerShdw>
        </a:effectLst>
      </dgm:spPr>
      <dgm:t>
        <a:bodyPr/>
        <a:lstStyle/>
        <a:p>
          <a:r>
            <a:rPr lang="en-US" dirty="0" smtClean="0"/>
            <a:t>Finance</a:t>
          </a:r>
          <a:endParaRPr lang="en-US" dirty="0"/>
        </a:p>
      </dgm:t>
    </dgm:pt>
    <dgm:pt modelId="{50075FBD-B685-A743-B630-F5AB8EE26047}" type="parTrans" cxnId="{107A685B-1AB4-A84C-8850-2C52E0C108F0}">
      <dgm:prSet/>
      <dgm:spPr/>
      <dgm:t>
        <a:bodyPr/>
        <a:lstStyle/>
        <a:p>
          <a:endParaRPr lang="en-US"/>
        </a:p>
      </dgm:t>
    </dgm:pt>
    <dgm:pt modelId="{D245FEFD-9853-154C-ABE6-A219D57A41D3}" type="sibTrans" cxnId="{107A685B-1AB4-A84C-8850-2C52E0C108F0}">
      <dgm:prSet/>
      <dgm:spPr/>
      <dgm:t>
        <a:bodyPr/>
        <a:lstStyle/>
        <a:p>
          <a:endParaRPr lang="en-US"/>
        </a:p>
      </dgm:t>
    </dgm:pt>
    <dgm:pt modelId="{10D20E1C-9AB1-A849-AE30-DBF2DCA1007C}">
      <dgm:prSet/>
      <dgm:spPr>
        <a:solidFill>
          <a:schemeClr val="accent3">
            <a:lumMod val="60000"/>
            <a:lumOff val="40000"/>
          </a:schemeClr>
        </a:solidFill>
      </dgm:spPr>
      <dgm:t>
        <a:bodyPr/>
        <a:lstStyle/>
        <a:p>
          <a:r>
            <a:rPr lang="en-US" dirty="0" smtClean="0"/>
            <a:t>Family </a:t>
          </a:r>
          <a:endParaRPr lang="en-US" dirty="0"/>
        </a:p>
      </dgm:t>
    </dgm:pt>
    <dgm:pt modelId="{2FD8E8A3-7D76-A943-B015-C4CF51491BCE}" type="parTrans" cxnId="{4512909E-38C1-DC4C-BFEF-2818587BCF3F}">
      <dgm:prSet/>
      <dgm:spPr/>
      <dgm:t>
        <a:bodyPr/>
        <a:lstStyle/>
        <a:p>
          <a:endParaRPr lang="en-US"/>
        </a:p>
      </dgm:t>
    </dgm:pt>
    <dgm:pt modelId="{75719A64-3BB1-E543-8202-99B9EA7223A6}" type="sibTrans" cxnId="{4512909E-38C1-DC4C-BFEF-2818587BCF3F}">
      <dgm:prSet/>
      <dgm:spPr/>
      <dgm:t>
        <a:bodyPr/>
        <a:lstStyle/>
        <a:p>
          <a:endParaRPr lang="en-US"/>
        </a:p>
      </dgm:t>
    </dgm:pt>
    <dgm:pt modelId="{97CB6C97-BED0-3F40-A1C6-8ED9DDF3AA0D}">
      <dgm:prSet/>
      <dgm:spPr>
        <a:solidFill>
          <a:srgbClr val="79E2FF"/>
        </a:solidFill>
      </dgm:spPr>
      <dgm:t>
        <a:bodyPr/>
        <a:lstStyle/>
        <a:p>
          <a:pPr rtl="0"/>
          <a:r>
            <a:rPr lang="en-US" dirty="0" smtClean="0"/>
            <a:t>Mission</a:t>
          </a:r>
          <a:endParaRPr lang="en-US" dirty="0"/>
        </a:p>
      </dgm:t>
    </dgm:pt>
    <dgm:pt modelId="{D2AB0F2F-5021-B548-AFDF-AD147C71DD48}" type="parTrans" cxnId="{AA77DFDD-BBCE-5543-ABA1-2E3200931DFD}">
      <dgm:prSet/>
      <dgm:spPr/>
      <dgm:t>
        <a:bodyPr/>
        <a:lstStyle/>
        <a:p>
          <a:endParaRPr lang="en-US"/>
        </a:p>
      </dgm:t>
    </dgm:pt>
    <dgm:pt modelId="{52AD2EAF-7489-2F4B-8C88-DFA0A0F5745E}" type="sibTrans" cxnId="{AA77DFDD-BBCE-5543-ABA1-2E3200931DFD}">
      <dgm:prSet/>
      <dgm:spPr/>
      <dgm:t>
        <a:bodyPr/>
        <a:lstStyle/>
        <a:p>
          <a:endParaRPr lang="en-US"/>
        </a:p>
      </dgm:t>
    </dgm:pt>
    <dgm:pt modelId="{EF9423D2-8936-C347-B201-8C1B7F7649B0}">
      <dgm:prSet/>
      <dgm:spPr>
        <a:solidFill>
          <a:srgbClr val="AEDB54"/>
        </a:solidFill>
      </dgm:spPr>
      <dgm:t>
        <a:bodyPr/>
        <a:lstStyle/>
        <a:p>
          <a:pPr rtl="0"/>
          <a:r>
            <a:rPr lang="en-US" dirty="0" smtClean="0"/>
            <a:t>Worship</a:t>
          </a:r>
          <a:endParaRPr lang="en-US" dirty="0"/>
        </a:p>
      </dgm:t>
    </dgm:pt>
    <dgm:pt modelId="{1973AABF-8F4C-6D40-B648-91D836D43263}" type="parTrans" cxnId="{B2D45519-A94B-A04A-BD49-25FB547D2466}">
      <dgm:prSet/>
      <dgm:spPr/>
      <dgm:t>
        <a:bodyPr/>
        <a:lstStyle/>
        <a:p>
          <a:endParaRPr lang="en-US"/>
        </a:p>
      </dgm:t>
    </dgm:pt>
    <dgm:pt modelId="{694D039F-AAE5-E84C-BB35-BEBE7CB3D115}" type="sibTrans" cxnId="{B2D45519-A94B-A04A-BD49-25FB547D2466}">
      <dgm:prSet/>
      <dgm:spPr/>
      <dgm:t>
        <a:bodyPr/>
        <a:lstStyle/>
        <a:p>
          <a:endParaRPr lang="en-US"/>
        </a:p>
      </dgm:t>
    </dgm:pt>
    <dgm:pt modelId="{A4343CF2-C98D-AE4D-9B57-26BB8C89D4B7}">
      <dgm:prSet/>
      <dgm:spPr>
        <a:solidFill>
          <a:srgbClr val="0ACF99"/>
        </a:solidFill>
      </dgm:spPr>
      <dgm:t>
        <a:bodyPr/>
        <a:lstStyle/>
        <a:p>
          <a:r>
            <a:rPr lang="en-US" dirty="0" smtClean="0"/>
            <a:t>Serving</a:t>
          </a:r>
          <a:endParaRPr lang="en-US" dirty="0"/>
        </a:p>
      </dgm:t>
    </dgm:pt>
    <dgm:pt modelId="{5B074FAA-139E-F64D-9B23-CDC4FF63D67F}" type="parTrans" cxnId="{E5A3512F-A5D7-6B40-B981-DF8CF1660946}">
      <dgm:prSet/>
      <dgm:spPr/>
      <dgm:t>
        <a:bodyPr/>
        <a:lstStyle/>
        <a:p>
          <a:endParaRPr lang="en-US"/>
        </a:p>
      </dgm:t>
    </dgm:pt>
    <dgm:pt modelId="{BE7B2043-FA11-9D48-9CD0-555873EDBF36}" type="sibTrans" cxnId="{E5A3512F-A5D7-6B40-B981-DF8CF1660946}">
      <dgm:prSet/>
      <dgm:spPr/>
      <dgm:t>
        <a:bodyPr/>
        <a:lstStyle/>
        <a:p>
          <a:endParaRPr lang="en-US"/>
        </a:p>
      </dgm:t>
    </dgm:pt>
    <dgm:pt modelId="{F088A664-E512-A84D-AD50-CFACD6049AD6}">
      <dgm:prSet/>
      <dgm:spPr/>
      <dgm:t>
        <a:bodyPr/>
        <a:lstStyle/>
        <a:p>
          <a:endParaRPr lang="en-US" dirty="0"/>
        </a:p>
      </dgm:t>
    </dgm:pt>
    <dgm:pt modelId="{00631EEA-16A0-6C48-9A81-F67E49F006D2}" type="parTrans" cxnId="{3918C23D-33E5-854C-A2C1-793DB599F678}">
      <dgm:prSet/>
      <dgm:spPr/>
      <dgm:t>
        <a:bodyPr/>
        <a:lstStyle/>
        <a:p>
          <a:endParaRPr lang="en-US"/>
        </a:p>
      </dgm:t>
    </dgm:pt>
    <dgm:pt modelId="{8E350F27-B3CE-A246-AB37-77FE83417FDD}" type="sibTrans" cxnId="{3918C23D-33E5-854C-A2C1-793DB599F678}">
      <dgm:prSet/>
      <dgm:spPr/>
      <dgm:t>
        <a:bodyPr/>
        <a:lstStyle/>
        <a:p>
          <a:endParaRPr lang="en-US"/>
        </a:p>
      </dgm:t>
    </dgm:pt>
    <dgm:pt modelId="{2623FC0F-C300-6244-AB2E-354C12E450D3}" type="pres">
      <dgm:prSet presAssocID="{DF8500F4-248A-0B44-B27E-4418B7DE9D98}" presName="compositeShape" presStyleCnt="0">
        <dgm:presLayoutVars>
          <dgm:chMax val="7"/>
          <dgm:dir/>
          <dgm:resizeHandles val="exact"/>
        </dgm:presLayoutVars>
      </dgm:prSet>
      <dgm:spPr/>
      <dgm:t>
        <a:bodyPr/>
        <a:lstStyle/>
        <a:p>
          <a:endParaRPr lang="en-US"/>
        </a:p>
      </dgm:t>
    </dgm:pt>
    <dgm:pt modelId="{7A50A4AA-F4A9-F943-B518-770A78430AF2}" type="pres">
      <dgm:prSet presAssocID="{DF8500F4-248A-0B44-B27E-4418B7DE9D98}" presName="wedge1" presStyleLbl="node1" presStyleIdx="0" presStyleCnt="7"/>
      <dgm:spPr/>
      <dgm:t>
        <a:bodyPr/>
        <a:lstStyle/>
        <a:p>
          <a:endParaRPr lang="en-US"/>
        </a:p>
      </dgm:t>
    </dgm:pt>
    <dgm:pt modelId="{FD7ACF5D-E6D2-9942-A120-86FCDF9ECA2C}" type="pres">
      <dgm:prSet presAssocID="{DF8500F4-248A-0B44-B27E-4418B7DE9D98}" presName="dummy1a" presStyleCnt="0"/>
      <dgm:spPr/>
      <dgm:t>
        <a:bodyPr/>
        <a:lstStyle/>
        <a:p>
          <a:endParaRPr lang="en-US"/>
        </a:p>
      </dgm:t>
    </dgm:pt>
    <dgm:pt modelId="{F5AECC7F-672F-CC46-A009-ED4B3D645781}" type="pres">
      <dgm:prSet presAssocID="{DF8500F4-248A-0B44-B27E-4418B7DE9D98}" presName="dummy1b" presStyleCnt="0"/>
      <dgm:spPr/>
      <dgm:t>
        <a:bodyPr/>
        <a:lstStyle/>
        <a:p>
          <a:endParaRPr lang="en-US"/>
        </a:p>
      </dgm:t>
    </dgm:pt>
    <dgm:pt modelId="{CA50CDB6-A638-A04A-A8FC-D23BBFED6413}" type="pres">
      <dgm:prSet presAssocID="{DF8500F4-248A-0B44-B27E-4418B7DE9D98}" presName="wedge1Tx" presStyleLbl="node1" presStyleIdx="0" presStyleCnt="7">
        <dgm:presLayoutVars>
          <dgm:chMax val="0"/>
          <dgm:chPref val="0"/>
          <dgm:bulletEnabled val="1"/>
        </dgm:presLayoutVars>
      </dgm:prSet>
      <dgm:spPr/>
      <dgm:t>
        <a:bodyPr/>
        <a:lstStyle/>
        <a:p>
          <a:endParaRPr lang="en-US"/>
        </a:p>
      </dgm:t>
    </dgm:pt>
    <dgm:pt modelId="{C8E635C0-F734-C847-9C97-A7E47A2E12BE}" type="pres">
      <dgm:prSet presAssocID="{DF8500F4-248A-0B44-B27E-4418B7DE9D98}" presName="wedge2" presStyleLbl="node1" presStyleIdx="1" presStyleCnt="7"/>
      <dgm:spPr/>
      <dgm:t>
        <a:bodyPr/>
        <a:lstStyle/>
        <a:p>
          <a:endParaRPr lang="en-US"/>
        </a:p>
      </dgm:t>
    </dgm:pt>
    <dgm:pt modelId="{EDA84986-AE56-8A41-8B82-BE41132304F4}" type="pres">
      <dgm:prSet presAssocID="{DF8500F4-248A-0B44-B27E-4418B7DE9D98}" presName="dummy2a" presStyleCnt="0"/>
      <dgm:spPr/>
      <dgm:t>
        <a:bodyPr/>
        <a:lstStyle/>
        <a:p>
          <a:endParaRPr lang="en-US"/>
        </a:p>
      </dgm:t>
    </dgm:pt>
    <dgm:pt modelId="{1CE39307-5354-F942-A647-A064503DDDE4}" type="pres">
      <dgm:prSet presAssocID="{DF8500F4-248A-0B44-B27E-4418B7DE9D98}" presName="dummy2b" presStyleCnt="0"/>
      <dgm:spPr/>
      <dgm:t>
        <a:bodyPr/>
        <a:lstStyle/>
        <a:p>
          <a:endParaRPr lang="en-US"/>
        </a:p>
      </dgm:t>
    </dgm:pt>
    <dgm:pt modelId="{70033B13-4080-124C-B17D-EA61E7BE6A08}" type="pres">
      <dgm:prSet presAssocID="{DF8500F4-248A-0B44-B27E-4418B7DE9D98}" presName="wedge2Tx" presStyleLbl="node1" presStyleIdx="1" presStyleCnt="7">
        <dgm:presLayoutVars>
          <dgm:chMax val="0"/>
          <dgm:chPref val="0"/>
          <dgm:bulletEnabled val="1"/>
        </dgm:presLayoutVars>
      </dgm:prSet>
      <dgm:spPr/>
      <dgm:t>
        <a:bodyPr/>
        <a:lstStyle/>
        <a:p>
          <a:endParaRPr lang="en-US"/>
        </a:p>
      </dgm:t>
    </dgm:pt>
    <dgm:pt modelId="{6BC7D721-7053-1145-A531-FB3B9908550F}" type="pres">
      <dgm:prSet presAssocID="{DF8500F4-248A-0B44-B27E-4418B7DE9D98}" presName="wedge3" presStyleLbl="node1" presStyleIdx="2" presStyleCnt="7"/>
      <dgm:spPr/>
      <dgm:t>
        <a:bodyPr/>
        <a:lstStyle/>
        <a:p>
          <a:endParaRPr lang="en-US"/>
        </a:p>
      </dgm:t>
    </dgm:pt>
    <dgm:pt modelId="{33A9A4E5-B49D-2F48-934F-C11930D2A0F7}" type="pres">
      <dgm:prSet presAssocID="{DF8500F4-248A-0B44-B27E-4418B7DE9D98}" presName="dummy3a" presStyleCnt="0"/>
      <dgm:spPr/>
      <dgm:t>
        <a:bodyPr/>
        <a:lstStyle/>
        <a:p>
          <a:endParaRPr lang="en-US"/>
        </a:p>
      </dgm:t>
    </dgm:pt>
    <dgm:pt modelId="{FF106296-B844-FA47-904A-6D96E9A0C6AE}" type="pres">
      <dgm:prSet presAssocID="{DF8500F4-248A-0B44-B27E-4418B7DE9D98}" presName="dummy3b" presStyleCnt="0"/>
      <dgm:spPr/>
      <dgm:t>
        <a:bodyPr/>
        <a:lstStyle/>
        <a:p>
          <a:endParaRPr lang="en-US"/>
        </a:p>
      </dgm:t>
    </dgm:pt>
    <dgm:pt modelId="{B53F1965-2E27-DA46-B332-F850D8B7D0FA}" type="pres">
      <dgm:prSet presAssocID="{DF8500F4-248A-0B44-B27E-4418B7DE9D98}" presName="wedge3Tx" presStyleLbl="node1" presStyleIdx="2" presStyleCnt="7">
        <dgm:presLayoutVars>
          <dgm:chMax val="0"/>
          <dgm:chPref val="0"/>
          <dgm:bulletEnabled val="1"/>
        </dgm:presLayoutVars>
      </dgm:prSet>
      <dgm:spPr/>
      <dgm:t>
        <a:bodyPr/>
        <a:lstStyle/>
        <a:p>
          <a:endParaRPr lang="en-US"/>
        </a:p>
      </dgm:t>
    </dgm:pt>
    <dgm:pt modelId="{7EB15062-0AF0-9049-B58E-AED2EEA15058}" type="pres">
      <dgm:prSet presAssocID="{DF8500F4-248A-0B44-B27E-4418B7DE9D98}" presName="wedge4" presStyleLbl="node1" presStyleIdx="3" presStyleCnt="7"/>
      <dgm:spPr/>
      <dgm:t>
        <a:bodyPr/>
        <a:lstStyle/>
        <a:p>
          <a:endParaRPr lang="en-US"/>
        </a:p>
      </dgm:t>
    </dgm:pt>
    <dgm:pt modelId="{B0A3D93F-8647-BD46-9064-82015EEE025A}" type="pres">
      <dgm:prSet presAssocID="{DF8500F4-248A-0B44-B27E-4418B7DE9D98}" presName="dummy4a" presStyleCnt="0"/>
      <dgm:spPr/>
      <dgm:t>
        <a:bodyPr/>
        <a:lstStyle/>
        <a:p>
          <a:endParaRPr lang="en-US"/>
        </a:p>
      </dgm:t>
    </dgm:pt>
    <dgm:pt modelId="{E6F954A0-FF04-1F47-9E36-D7D85B46BE30}" type="pres">
      <dgm:prSet presAssocID="{DF8500F4-248A-0B44-B27E-4418B7DE9D98}" presName="dummy4b" presStyleCnt="0"/>
      <dgm:spPr/>
      <dgm:t>
        <a:bodyPr/>
        <a:lstStyle/>
        <a:p>
          <a:endParaRPr lang="en-US"/>
        </a:p>
      </dgm:t>
    </dgm:pt>
    <dgm:pt modelId="{5C479B06-3E64-014F-9D9E-474F2B5E3AFB}" type="pres">
      <dgm:prSet presAssocID="{DF8500F4-248A-0B44-B27E-4418B7DE9D98}" presName="wedge4Tx" presStyleLbl="node1" presStyleIdx="3" presStyleCnt="7">
        <dgm:presLayoutVars>
          <dgm:chMax val="0"/>
          <dgm:chPref val="0"/>
          <dgm:bulletEnabled val="1"/>
        </dgm:presLayoutVars>
      </dgm:prSet>
      <dgm:spPr/>
      <dgm:t>
        <a:bodyPr/>
        <a:lstStyle/>
        <a:p>
          <a:endParaRPr lang="en-US"/>
        </a:p>
      </dgm:t>
    </dgm:pt>
    <dgm:pt modelId="{666C34E2-56B5-AF4D-B832-1B6FE9ADB528}" type="pres">
      <dgm:prSet presAssocID="{DF8500F4-248A-0B44-B27E-4418B7DE9D98}" presName="wedge5" presStyleLbl="node1" presStyleIdx="4" presStyleCnt="7" custLinFactNeighborX="1857" custLinFactNeighborY="-1369"/>
      <dgm:spPr/>
      <dgm:t>
        <a:bodyPr/>
        <a:lstStyle/>
        <a:p>
          <a:endParaRPr lang="en-US"/>
        </a:p>
      </dgm:t>
    </dgm:pt>
    <dgm:pt modelId="{169740C5-999D-C247-896B-9EA49869EC58}" type="pres">
      <dgm:prSet presAssocID="{DF8500F4-248A-0B44-B27E-4418B7DE9D98}" presName="dummy5a" presStyleCnt="0"/>
      <dgm:spPr/>
      <dgm:t>
        <a:bodyPr/>
        <a:lstStyle/>
        <a:p>
          <a:endParaRPr lang="en-US"/>
        </a:p>
      </dgm:t>
    </dgm:pt>
    <dgm:pt modelId="{6A2E1980-9C4E-A24E-B943-7C5967C8AA7D}" type="pres">
      <dgm:prSet presAssocID="{DF8500F4-248A-0B44-B27E-4418B7DE9D98}" presName="dummy5b" presStyleCnt="0"/>
      <dgm:spPr/>
      <dgm:t>
        <a:bodyPr/>
        <a:lstStyle/>
        <a:p>
          <a:endParaRPr lang="en-US"/>
        </a:p>
      </dgm:t>
    </dgm:pt>
    <dgm:pt modelId="{9749DF37-495D-D445-BBA5-31BEA0C56598}" type="pres">
      <dgm:prSet presAssocID="{DF8500F4-248A-0B44-B27E-4418B7DE9D98}" presName="wedge5Tx" presStyleLbl="node1" presStyleIdx="4" presStyleCnt="7">
        <dgm:presLayoutVars>
          <dgm:chMax val="0"/>
          <dgm:chPref val="0"/>
          <dgm:bulletEnabled val="1"/>
        </dgm:presLayoutVars>
      </dgm:prSet>
      <dgm:spPr/>
      <dgm:t>
        <a:bodyPr/>
        <a:lstStyle/>
        <a:p>
          <a:endParaRPr lang="en-US"/>
        </a:p>
      </dgm:t>
    </dgm:pt>
    <dgm:pt modelId="{920811FD-68F7-2642-81CD-6AAC1090C33F}" type="pres">
      <dgm:prSet presAssocID="{DF8500F4-248A-0B44-B27E-4418B7DE9D98}" presName="wedge6" presStyleLbl="node1" presStyleIdx="5" presStyleCnt="7"/>
      <dgm:spPr/>
      <dgm:t>
        <a:bodyPr/>
        <a:lstStyle/>
        <a:p>
          <a:endParaRPr lang="en-US"/>
        </a:p>
      </dgm:t>
    </dgm:pt>
    <dgm:pt modelId="{3A1BD181-93A3-D346-94D8-C26EA8597B36}" type="pres">
      <dgm:prSet presAssocID="{DF8500F4-248A-0B44-B27E-4418B7DE9D98}" presName="dummy6a" presStyleCnt="0"/>
      <dgm:spPr/>
      <dgm:t>
        <a:bodyPr/>
        <a:lstStyle/>
        <a:p>
          <a:endParaRPr lang="en-US"/>
        </a:p>
      </dgm:t>
    </dgm:pt>
    <dgm:pt modelId="{76808757-BF91-7549-9473-D17BA3D14906}" type="pres">
      <dgm:prSet presAssocID="{DF8500F4-248A-0B44-B27E-4418B7DE9D98}" presName="dummy6b" presStyleCnt="0"/>
      <dgm:spPr/>
      <dgm:t>
        <a:bodyPr/>
        <a:lstStyle/>
        <a:p>
          <a:endParaRPr lang="en-US"/>
        </a:p>
      </dgm:t>
    </dgm:pt>
    <dgm:pt modelId="{9B6426EF-C9A1-BE41-8F8A-517E867ECC56}" type="pres">
      <dgm:prSet presAssocID="{DF8500F4-248A-0B44-B27E-4418B7DE9D98}" presName="wedge6Tx" presStyleLbl="node1" presStyleIdx="5" presStyleCnt="7">
        <dgm:presLayoutVars>
          <dgm:chMax val="0"/>
          <dgm:chPref val="0"/>
          <dgm:bulletEnabled val="1"/>
        </dgm:presLayoutVars>
      </dgm:prSet>
      <dgm:spPr/>
      <dgm:t>
        <a:bodyPr/>
        <a:lstStyle/>
        <a:p>
          <a:endParaRPr lang="en-US"/>
        </a:p>
      </dgm:t>
    </dgm:pt>
    <dgm:pt modelId="{1BDF6EA4-1D0F-5449-A6CE-33E1FF720678}" type="pres">
      <dgm:prSet presAssocID="{DF8500F4-248A-0B44-B27E-4418B7DE9D98}" presName="wedge7" presStyleLbl="node1" presStyleIdx="6" presStyleCnt="7"/>
      <dgm:spPr/>
      <dgm:t>
        <a:bodyPr/>
        <a:lstStyle/>
        <a:p>
          <a:endParaRPr lang="en-US"/>
        </a:p>
      </dgm:t>
    </dgm:pt>
    <dgm:pt modelId="{CD0E62EB-D823-5B46-9F29-EBE64C3FCB94}" type="pres">
      <dgm:prSet presAssocID="{DF8500F4-248A-0B44-B27E-4418B7DE9D98}" presName="dummy7a" presStyleCnt="0"/>
      <dgm:spPr/>
      <dgm:t>
        <a:bodyPr/>
        <a:lstStyle/>
        <a:p>
          <a:endParaRPr lang="en-US"/>
        </a:p>
      </dgm:t>
    </dgm:pt>
    <dgm:pt modelId="{6DEEA03C-0694-D34D-B046-5095AAF13FDD}" type="pres">
      <dgm:prSet presAssocID="{DF8500F4-248A-0B44-B27E-4418B7DE9D98}" presName="dummy7b" presStyleCnt="0"/>
      <dgm:spPr/>
      <dgm:t>
        <a:bodyPr/>
        <a:lstStyle/>
        <a:p>
          <a:endParaRPr lang="en-US"/>
        </a:p>
      </dgm:t>
    </dgm:pt>
    <dgm:pt modelId="{924B35E9-6463-DF46-B68B-D35F0F0BBF03}" type="pres">
      <dgm:prSet presAssocID="{DF8500F4-248A-0B44-B27E-4418B7DE9D98}" presName="wedge7Tx" presStyleLbl="node1" presStyleIdx="6" presStyleCnt="7">
        <dgm:presLayoutVars>
          <dgm:chMax val="0"/>
          <dgm:chPref val="0"/>
          <dgm:bulletEnabled val="1"/>
        </dgm:presLayoutVars>
      </dgm:prSet>
      <dgm:spPr/>
      <dgm:t>
        <a:bodyPr/>
        <a:lstStyle/>
        <a:p>
          <a:endParaRPr lang="en-US"/>
        </a:p>
      </dgm:t>
    </dgm:pt>
    <dgm:pt modelId="{23D345C9-8603-6B47-B3DF-470499B92CC5}" type="pres">
      <dgm:prSet presAssocID="{5C7876FA-3E24-724C-8011-199687DDE023}" presName="arrowWedge1" presStyleLbl="fgSibTrans2D1" presStyleIdx="0" presStyleCnt="7"/>
      <dgm:spPr/>
      <dgm:t>
        <a:bodyPr/>
        <a:lstStyle/>
        <a:p>
          <a:endParaRPr lang="en-US"/>
        </a:p>
      </dgm:t>
    </dgm:pt>
    <dgm:pt modelId="{AE0D629B-5C38-CD47-9716-D27581758B96}" type="pres">
      <dgm:prSet presAssocID="{694D039F-AAE5-E84C-BB35-BEBE7CB3D115}" presName="arrowWedge2" presStyleLbl="fgSibTrans2D1" presStyleIdx="1" presStyleCnt="7"/>
      <dgm:spPr/>
    </dgm:pt>
    <dgm:pt modelId="{3CD01FC7-7ABF-E14B-83B7-3A089EEBE3AB}" type="pres">
      <dgm:prSet presAssocID="{CF96C0C4-C106-2D4D-A848-B94E8C97FCBC}" presName="arrowWedge3" presStyleLbl="fgSibTrans2D1" presStyleIdx="2" presStyleCnt="7"/>
      <dgm:spPr/>
    </dgm:pt>
    <dgm:pt modelId="{B5365965-5E37-1345-8356-E132A45F0DD1}" type="pres">
      <dgm:prSet presAssocID="{52AD2EAF-7489-2F4B-8C88-DFA0A0F5745E}" presName="arrowWedge4" presStyleLbl="fgSibTrans2D1" presStyleIdx="3" presStyleCnt="7"/>
      <dgm:spPr/>
    </dgm:pt>
    <dgm:pt modelId="{79C40861-A86B-C54B-89EE-0BA5C1A459C4}" type="pres">
      <dgm:prSet presAssocID="{75719A64-3BB1-E543-8202-99B9EA7223A6}" presName="arrowWedge5" presStyleLbl="fgSibTrans2D1" presStyleIdx="4" presStyleCnt="7"/>
      <dgm:spPr/>
    </dgm:pt>
    <dgm:pt modelId="{4B09F831-F489-364D-B78B-D462D1BA1856}" type="pres">
      <dgm:prSet presAssocID="{D245FEFD-9853-154C-ABE6-A219D57A41D3}" presName="arrowWedge6" presStyleLbl="fgSibTrans2D1" presStyleIdx="5" presStyleCnt="7"/>
      <dgm:spPr/>
    </dgm:pt>
    <dgm:pt modelId="{6899B09D-209C-6949-AFA5-11E5400F6C0F}" type="pres">
      <dgm:prSet presAssocID="{BE7B2043-FA11-9D48-9CD0-555873EDBF36}" presName="arrowWedge7" presStyleLbl="fgSibTrans2D1" presStyleIdx="6" presStyleCnt="7"/>
      <dgm:spPr/>
    </dgm:pt>
  </dgm:ptLst>
  <dgm:cxnLst>
    <dgm:cxn modelId="{30B0789C-4B39-E440-A417-B6E34BDA77F7}" type="presOf" srcId="{10D20E1C-9AB1-A849-AE30-DBF2DCA1007C}" destId="{9749DF37-495D-D445-BBA5-31BEA0C56598}" srcOrd="1" destOrd="0" presId="urn:microsoft.com/office/officeart/2005/8/layout/cycle8"/>
    <dgm:cxn modelId="{15B3BD77-9783-FC49-A258-090C379417CC}" srcId="{DF8500F4-248A-0B44-B27E-4418B7DE9D98}" destId="{3B8AA0BC-E27F-7748-A8EC-A81976D2F3D6}" srcOrd="2" destOrd="0" parTransId="{10923F54-4F01-7B4E-A79C-7D67862495BE}" sibTransId="{CF96C0C4-C106-2D4D-A848-B94E8C97FCBC}"/>
    <dgm:cxn modelId="{B2D45519-A94B-A04A-BD49-25FB547D2466}" srcId="{DF8500F4-248A-0B44-B27E-4418B7DE9D98}" destId="{EF9423D2-8936-C347-B201-8C1B7F7649B0}" srcOrd="1" destOrd="0" parTransId="{1973AABF-8F4C-6D40-B648-91D836D43263}" sibTransId="{694D039F-AAE5-E84C-BB35-BEBE7CB3D115}"/>
    <dgm:cxn modelId="{EA01FAA6-6348-BC42-B318-1852E039717B}" type="presOf" srcId="{10D20E1C-9AB1-A849-AE30-DBF2DCA1007C}" destId="{666C34E2-56B5-AF4D-B832-1B6FE9ADB528}" srcOrd="0" destOrd="0" presId="urn:microsoft.com/office/officeart/2005/8/layout/cycle8"/>
    <dgm:cxn modelId="{E5A3512F-A5D7-6B40-B981-DF8CF1660946}" srcId="{DF8500F4-248A-0B44-B27E-4418B7DE9D98}" destId="{A4343CF2-C98D-AE4D-9B57-26BB8C89D4B7}" srcOrd="6" destOrd="0" parTransId="{5B074FAA-139E-F64D-9B23-CDC4FF63D67F}" sibTransId="{BE7B2043-FA11-9D48-9CD0-555873EDBF36}"/>
    <dgm:cxn modelId="{A5E6E303-44B5-2243-ADCC-A91EB5EB42EE}" type="presOf" srcId="{3B8AA0BC-E27F-7748-A8EC-A81976D2F3D6}" destId="{B53F1965-2E27-DA46-B332-F850D8B7D0FA}" srcOrd="1" destOrd="0" presId="urn:microsoft.com/office/officeart/2005/8/layout/cycle8"/>
    <dgm:cxn modelId="{9FDE937B-40E1-FB49-A0A3-31E59F572E1E}" type="presOf" srcId="{B5C44FED-212D-1940-BE23-26D34539EC3D}" destId="{7A50A4AA-F4A9-F943-B518-770A78430AF2}" srcOrd="0" destOrd="0" presId="urn:microsoft.com/office/officeart/2005/8/layout/cycle8"/>
    <dgm:cxn modelId="{3918C23D-33E5-854C-A2C1-793DB599F678}" srcId="{DF8500F4-248A-0B44-B27E-4418B7DE9D98}" destId="{F088A664-E512-A84D-AD50-CFACD6049AD6}" srcOrd="7" destOrd="0" parTransId="{00631EEA-16A0-6C48-9A81-F67E49F006D2}" sibTransId="{8E350F27-B3CE-A246-AB37-77FE83417FDD}"/>
    <dgm:cxn modelId="{89F0A7C5-99BF-9C4D-B589-5F5086660409}" type="presOf" srcId="{DF8500F4-248A-0B44-B27E-4418B7DE9D98}" destId="{2623FC0F-C300-6244-AB2E-354C12E450D3}" srcOrd="0" destOrd="0" presId="urn:microsoft.com/office/officeart/2005/8/layout/cycle8"/>
    <dgm:cxn modelId="{2E568AF9-45A2-E243-97E5-E8CBA90B7EED}" type="presOf" srcId="{3B8AA0BC-E27F-7748-A8EC-A81976D2F3D6}" destId="{6BC7D721-7053-1145-A531-FB3B9908550F}" srcOrd="0" destOrd="0" presId="urn:microsoft.com/office/officeart/2005/8/layout/cycle8"/>
    <dgm:cxn modelId="{7C542443-6F50-0642-A4FE-B69F47DC89D6}" type="presOf" srcId="{A29B1FD1-5539-8C43-8F47-99730667E65D}" destId="{9B6426EF-C9A1-BE41-8F8A-517E867ECC56}" srcOrd="1" destOrd="0" presId="urn:microsoft.com/office/officeart/2005/8/layout/cycle8"/>
    <dgm:cxn modelId="{107A685B-1AB4-A84C-8850-2C52E0C108F0}" srcId="{DF8500F4-248A-0B44-B27E-4418B7DE9D98}" destId="{A29B1FD1-5539-8C43-8F47-99730667E65D}" srcOrd="5" destOrd="0" parTransId="{50075FBD-B685-A743-B630-F5AB8EE26047}" sibTransId="{D245FEFD-9853-154C-ABE6-A219D57A41D3}"/>
    <dgm:cxn modelId="{4B919DDA-385C-D145-84FA-EA117BB3EE00}" srcId="{DF8500F4-248A-0B44-B27E-4418B7DE9D98}" destId="{B5C44FED-212D-1940-BE23-26D34539EC3D}" srcOrd="0" destOrd="0" parTransId="{73D5AA04-2F2E-674C-9636-188FA15D2F30}" sibTransId="{5C7876FA-3E24-724C-8011-199687DDE023}"/>
    <dgm:cxn modelId="{4512909E-38C1-DC4C-BFEF-2818587BCF3F}" srcId="{DF8500F4-248A-0B44-B27E-4418B7DE9D98}" destId="{10D20E1C-9AB1-A849-AE30-DBF2DCA1007C}" srcOrd="4" destOrd="0" parTransId="{2FD8E8A3-7D76-A943-B015-C4CF51491BCE}" sibTransId="{75719A64-3BB1-E543-8202-99B9EA7223A6}"/>
    <dgm:cxn modelId="{658449AC-4F90-0241-B3C1-1DA7E8CAB50A}" type="presOf" srcId="{97CB6C97-BED0-3F40-A1C6-8ED9DDF3AA0D}" destId="{5C479B06-3E64-014F-9D9E-474F2B5E3AFB}" srcOrd="1" destOrd="0" presId="urn:microsoft.com/office/officeart/2005/8/layout/cycle8"/>
    <dgm:cxn modelId="{3234DCA2-42CF-B64A-998E-63C3542BD949}" type="presOf" srcId="{B5C44FED-212D-1940-BE23-26D34539EC3D}" destId="{CA50CDB6-A638-A04A-A8FC-D23BBFED6413}" srcOrd="1" destOrd="0" presId="urn:microsoft.com/office/officeart/2005/8/layout/cycle8"/>
    <dgm:cxn modelId="{0985A1E8-AD7D-BD4C-9DF3-18363402D18B}" type="presOf" srcId="{97CB6C97-BED0-3F40-A1C6-8ED9DDF3AA0D}" destId="{7EB15062-0AF0-9049-B58E-AED2EEA15058}" srcOrd="0" destOrd="0" presId="urn:microsoft.com/office/officeart/2005/8/layout/cycle8"/>
    <dgm:cxn modelId="{06D14701-96FE-A84A-AB92-302EBA07494A}" type="presOf" srcId="{EF9423D2-8936-C347-B201-8C1B7F7649B0}" destId="{C8E635C0-F734-C847-9C97-A7E47A2E12BE}" srcOrd="0" destOrd="0" presId="urn:microsoft.com/office/officeart/2005/8/layout/cycle8"/>
    <dgm:cxn modelId="{153CF88C-444F-BD47-832D-1D8C3C444FBB}" type="presOf" srcId="{EF9423D2-8936-C347-B201-8C1B7F7649B0}" destId="{70033B13-4080-124C-B17D-EA61E7BE6A08}" srcOrd="1" destOrd="0" presId="urn:microsoft.com/office/officeart/2005/8/layout/cycle8"/>
    <dgm:cxn modelId="{A97B8BCB-1C69-E044-8AF8-EC19AAB67974}" type="presOf" srcId="{A4343CF2-C98D-AE4D-9B57-26BB8C89D4B7}" destId="{1BDF6EA4-1D0F-5449-A6CE-33E1FF720678}" srcOrd="0" destOrd="0" presId="urn:microsoft.com/office/officeart/2005/8/layout/cycle8"/>
    <dgm:cxn modelId="{5FDFE02D-C7AE-0F4D-A124-E0FD2BD3B821}" type="presOf" srcId="{A4343CF2-C98D-AE4D-9B57-26BB8C89D4B7}" destId="{924B35E9-6463-DF46-B68B-D35F0F0BBF03}" srcOrd="1" destOrd="0" presId="urn:microsoft.com/office/officeart/2005/8/layout/cycle8"/>
    <dgm:cxn modelId="{1E3CD06E-40E0-864A-8031-E9624AD55D04}" type="presOf" srcId="{A29B1FD1-5539-8C43-8F47-99730667E65D}" destId="{920811FD-68F7-2642-81CD-6AAC1090C33F}" srcOrd="0" destOrd="0" presId="urn:microsoft.com/office/officeart/2005/8/layout/cycle8"/>
    <dgm:cxn modelId="{AA77DFDD-BBCE-5543-ABA1-2E3200931DFD}" srcId="{DF8500F4-248A-0B44-B27E-4418B7DE9D98}" destId="{97CB6C97-BED0-3F40-A1C6-8ED9DDF3AA0D}" srcOrd="3" destOrd="0" parTransId="{D2AB0F2F-5021-B548-AFDF-AD147C71DD48}" sibTransId="{52AD2EAF-7489-2F4B-8C88-DFA0A0F5745E}"/>
    <dgm:cxn modelId="{DCDB9966-0306-9B41-8F63-A656D1819464}" type="presParOf" srcId="{2623FC0F-C300-6244-AB2E-354C12E450D3}" destId="{7A50A4AA-F4A9-F943-B518-770A78430AF2}" srcOrd="0" destOrd="0" presId="urn:microsoft.com/office/officeart/2005/8/layout/cycle8"/>
    <dgm:cxn modelId="{DDD7F248-E00D-F34B-9C8B-0444E36A3EC0}" type="presParOf" srcId="{2623FC0F-C300-6244-AB2E-354C12E450D3}" destId="{FD7ACF5D-E6D2-9942-A120-86FCDF9ECA2C}" srcOrd="1" destOrd="0" presId="urn:microsoft.com/office/officeart/2005/8/layout/cycle8"/>
    <dgm:cxn modelId="{8757BC7A-8FD0-5145-80EE-58E4F64D8220}" type="presParOf" srcId="{2623FC0F-C300-6244-AB2E-354C12E450D3}" destId="{F5AECC7F-672F-CC46-A009-ED4B3D645781}" srcOrd="2" destOrd="0" presId="urn:microsoft.com/office/officeart/2005/8/layout/cycle8"/>
    <dgm:cxn modelId="{4F15CEE5-3189-1C4D-BAC8-1DAD400BF32F}" type="presParOf" srcId="{2623FC0F-C300-6244-AB2E-354C12E450D3}" destId="{CA50CDB6-A638-A04A-A8FC-D23BBFED6413}" srcOrd="3" destOrd="0" presId="urn:microsoft.com/office/officeart/2005/8/layout/cycle8"/>
    <dgm:cxn modelId="{5B50ABC6-668A-E24E-BA60-3AD211B6A8A2}" type="presParOf" srcId="{2623FC0F-C300-6244-AB2E-354C12E450D3}" destId="{C8E635C0-F734-C847-9C97-A7E47A2E12BE}" srcOrd="4" destOrd="0" presId="urn:microsoft.com/office/officeart/2005/8/layout/cycle8"/>
    <dgm:cxn modelId="{E0507450-CA70-DC47-B90E-639797970303}" type="presParOf" srcId="{2623FC0F-C300-6244-AB2E-354C12E450D3}" destId="{EDA84986-AE56-8A41-8B82-BE41132304F4}" srcOrd="5" destOrd="0" presId="urn:microsoft.com/office/officeart/2005/8/layout/cycle8"/>
    <dgm:cxn modelId="{6B85A4A0-ECD5-BD45-80D5-DA2DF210D3DC}" type="presParOf" srcId="{2623FC0F-C300-6244-AB2E-354C12E450D3}" destId="{1CE39307-5354-F942-A647-A064503DDDE4}" srcOrd="6" destOrd="0" presId="urn:microsoft.com/office/officeart/2005/8/layout/cycle8"/>
    <dgm:cxn modelId="{0BDD554F-FCAF-7F43-AE0F-307F5BA2EEDA}" type="presParOf" srcId="{2623FC0F-C300-6244-AB2E-354C12E450D3}" destId="{70033B13-4080-124C-B17D-EA61E7BE6A08}" srcOrd="7" destOrd="0" presId="urn:microsoft.com/office/officeart/2005/8/layout/cycle8"/>
    <dgm:cxn modelId="{56090405-7B32-F640-A4BF-4FE77FCF2013}" type="presParOf" srcId="{2623FC0F-C300-6244-AB2E-354C12E450D3}" destId="{6BC7D721-7053-1145-A531-FB3B9908550F}" srcOrd="8" destOrd="0" presId="urn:microsoft.com/office/officeart/2005/8/layout/cycle8"/>
    <dgm:cxn modelId="{B7F83741-8B6C-E047-922D-FE83C3C97635}" type="presParOf" srcId="{2623FC0F-C300-6244-AB2E-354C12E450D3}" destId="{33A9A4E5-B49D-2F48-934F-C11930D2A0F7}" srcOrd="9" destOrd="0" presId="urn:microsoft.com/office/officeart/2005/8/layout/cycle8"/>
    <dgm:cxn modelId="{0B6CA170-2A2F-A348-B165-DCE9617CBFCC}" type="presParOf" srcId="{2623FC0F-C300-6244-AB2E-354C12E450D3}" destId="{FF106296-B844-FA47-904A-6D96E9A0C6AE}" srcOrd="10" destOrd="0" presId="urn:microsoft.com/office/officeart/2005/8/layout/cycle8"/>
    <dgm:cxn modelId="{F3B503BA-873B-3C4F-A1F1-7066EA37560C}" type="presParOf" srcId="{2623FC0F-C300-6244-AB2E-354C12E450D3}" destId="{B53F1965-2E27-DA46-B332-F850D8B7D0FA}" srcOrd="11" destOrd="0" presId="urn:microsoft.com/office/officeart/2005/8/layout/cycle8"/>
    <dgm:cxn modelId="{5F892F11-F01C-F843-8520-F624661D24F6}" type="presParOf" srcId="{2623FC0F-C300-6244-AB2E-354C12E450D3}" destId="{7EB15062-0AF0-9049-B58E-AED2EEA15058}" srcOrd="12" destOrd="0" presId="urn:microsoft.com/office/officeart/2005/8/layout/cycle8"/>
    <dgm:cxn modelId="{7557DC58-CEE5-BF4C-8BBB-788450293617}" type="presParOf" srcId="{2623FC0F-C300-6244-AB2E-354C12E450D3}" destId="{B0A3D93F-8647-BD46-9064-82015EEE025A}" srcOrd="13" destOrd="0" presId="urn:microsoft.com/office/officeart/2005/8/layout/cycle8"/>
    <dgm:cxn modelId="{2BE59370-1AD3-E348-86A2-CF0CF09D5653}" type="presParOf" srcId="{2623FC0F-C300-6244-AB2E-354C12E450D3}" destId="{E6F954A0-FF04-1F47-9E36-D7D85B46BE30}" srcOrd="14" destOrd="0" presId="urn:microsoft.com/office/officeart/2005/8/layout/cycle8"/>
    <dgm:cxn modelId="{0CD41C2C-50DC-F549-93C9-98153B430B93}" type="presParOf" srcId="{2623FC0F-C300-6244-AB2E-354C12E450D3}" destId="{5C479B06-3E64-014F-9D9E-474F2B5E3AFB}" srcOrd="15" destOrd="0" presId="urn:microsoft.com/office/officeart/2005/8/layout/cycle8"/>
    <dgm:cxn modelId="{D2CEF225-925B-EB45-A4D6-247DFE9C180C}" type="presParOf" srcId="{2623FC0F-C300-6244-AB2E-354C12E450D3}" destId="{666C34E2-56B5-AF4D-B832-1B6FE9ADB528}" srcOrd="16" destOrd="0" presId="urn:microsoft.com/office/officeart/2005/8/layout/cycle8"/>
    <dgm:cxn modelId="{EDE1E628-6DBE-DE46-967B-BFCB26D1A630}" type="presParOf" srcId="{2623FC0F-C300-6244-AB2E-354C12E450D3}" destId="{169740C5-999D-C247-896B-9EA49869EC58}" srcOrd="17" destOrd="0" presId="urn:microsoft.com/office/officeart/2005/8/layout/cycle8"/>
    <dgm:cxn modelId="{66342F3D-CB3D-2D43-BE02-E8C00C63B32F}" type="presParOf" srcId="{2623FC0F-C300-6244-AB2E-354C12E450D3}" destId="{6A2E1980-9C4E-A24E-B943-7C5967C8AA7D}" srcOrd="18" destOrd="0" presId="urn:microsoft.com/office/officeart/2005/8/layout/cycle8"/>
    <dgm:cxn modelId="{7A77FA16-B928-F24F-B400-01E9EDBD95A5}" type="presParOf" srcId="{2623FC0F-C300-6244-AB2E-354C12E450D3}" destId="{9749DF37-495D-D445-BBA5-31BEA0C56598}" srcOrd="19" destOrd="0" presId="urn:microsoft.com/office/officeart/2005/8/layout/cycle8"/>
    <dgm:cxn modelId="{9F4857E3-ECDB-9D4D-9308-5232C6BB68F5}" type="presParOf" srcId="{2623FC0F-C300-6244-AB2E-354C12E450D3}" destId="{920811FD-68F7-2642-81CD-6AAC1090C33F}" srcOrd="20" destOrd="0" presId="urn:microsoft.com/office/officeart/2005/8/layout/cycle8"/>
    <dgm:cxn modelId="{00EA1837-0F49-A74A-BA12-06CC1E6F94DB}" type="presParOf" srcId="{2623FC0F-C300-6244-AB2E-354C12E450D3}" destId="{3A1BD181-93A3-D346-94D8-C26EA8597B36}" srcOrd="21" destOrd="0" presId="urn:microsoft.com/office/officeart/2005/8/layout/cycle8"/>
    <dgm:cxn modelId="{F8C70EEA-EFA2-FB40-B6BE-53DD1C57A746}" type="presParOf" srcId="{2623FC0F-C300-6244-AB2E-354C12E450D3}" destId="{76808757-BF91-7549-9473-D17BA3D14906}" srcOrd="22" destOrd="0" presId="urn:microsoft.com/office/officeart/2005/8/layout/cycle8"/>
    <dgm:cxn modelId="{14B3B3A8-57AE-1646-9FBF-14A6630A60CA}" type="presParOf" srcId="{2623FC0F-C300-6244-AB2E-354C12E450D3}" destId="{9B6426EF-C9A1-BE41-8F8A-517E867ECC56}" srcOrd="23" destOrd="0" presId="urn:microsoft.com/office/officeart/2005/8/layout/cycle8"/>
    <dgm:cxn modelId="{B8284D14-2EC9-A247-9EF6-AD51CD2638AC}" type="presParOf" srcId="{2623FC0F-C300-6244-AB2E-354C12E450D3}" destId="{1BDF6EA4-1D0F-5449-A6CE-33E1FF720678}" srcOrd="24" destOrd="0" presId="urn:microsoft.com/office/officeart/2005/8/layout/cycle8"/>
    <dgm:cxn modelId="{120CD314-FDB4-384C-A57E-C6540B28D18E}" type="presParOf" srcId="{2623FC0F-C300-6244-AB2E-354C12E450D3}" destId="{CD0E62EB-D823-5B46-9F29-EBE64C3FCB94}" srcOrd="25" destOrd="0" presId="urn:microsoft.com/office/officeart/2005/8/layout/cycle8"/>
    <dgm:cxn modelId="{6B7739F9-8703-2949-B6A0-C914139E8C18}" type="presParOf" srcId="{2623FC0F-C300-6244-AB2E-354C12E450D3}" destId="{6DEEA03C-0694-D34D-B046-5095AAF13FDD}" srcOrd="26" destOrd="0" presId="urn:microsoft.com/office/officeart/2005/8/layout/cycle8"/>
    <dgm:cxn modelId="{5554CE0C-EF31-F149-A1B1-DC554B24DCBF}" type="presParOf" srcId="{2623FC0F-C300-6244-AB2E-354C12E450D3}" destId="{924B35E9-6463-DF46-B68B-D35F0F0BBF03}" srcOrd="27" destOrd="0" presId="urn:microsoft.com/office/officeart/2005/8/layout/cycle8"/>
    <dgm:cxn modelId="{65CE14F5-7066-9341-A3B4-2CC83085BBB5}" type="presParOf" srcId="{2623FC0F-C300-6244-AB2E-354C12E450D3}" destId="{23D345C9-8603-6B47-B3DF-470499B92CC5}" srcOrd="28" destOrd="0" presId="urn:microsoft.com/office/officeart/2005/8/layout/cycle8"/>
    <dgm:cxn modelId="{AFA237E2-A7C3-6445-81BA-7223A492A452}" type="presParOf" srcId="{2623FC0F-C300-6244-AB2E-354C12E450D3}" destId="{AE0D629B-5C38-CD47-9716-D27581758B96}" srcOrd="29" destOrd="0" presId="urn:microsoft.com/office/officeart/2005/8/layout/cycle8"/>
    <dgm:cxn modelId="{7D948957-35B5-5D42-889B-254120F66544}" type="presParOf" srcId="{2623FC0F-C300-6244-AB2E-354C12E450D3}" destId="{3CD01FC7-7ABF-E14B-83B7-3A089EEBE3AB}" srcOrd="30" destOrd="0" presId="urn:microsoft.com/office/officeart/2005/8/layout/cycle8"/>
    <dgm:cxn modelId="{395F6798-433D-3C42-B30E-FE41F2F45EAB}" type="presParOf" srcId="{2623FC0F-C300-6244-AB2E-354C12E450D3}" destId="{B5365965-5E37-1345-8356-E132A45F0DD1}" srcOrd="31" destOrd="0" presId="urn:microsoft.com/office/officeart/2005/8/layout/cycle8"/>
    <dgm:cxn modelId="{60FEDDD8-81E4-3642-8383-59302A938F64}" type="presParOf" srcId="{2623FC0F-C300-6244-AB2E-354C12E450D3}" destId="{79C40861-A86B-C54B-89EE-0BA5C1A459C4}" srcOrd="32" destOrd="0" presId="urn:microsoft.com/office/officeart/2005/8/layout/cycle8"/>
    <dgm:cxn modelId="{5D892A01-8894-F64F-A7B5-1C36E57AFB3B}" type="presParOf" srcId="{2623FC0F-C300-6244-AB2E-354C12E450D3}" destId="{4B09F831-F489-364D-B78B-D462D1BA1856}" srcOrd="33" destOrd="0" presId="urn:microsoft.com/office/officeart/2005/8/layout/cycle8"/>
    <dgm:cxn modelId="{70C0A759-8B42-F34F-9A5D-F9A1D2BE3C9B}" type="presParOf" srcId="{2623FC0F-C300-6244-AB2E-354C12E450D3}" destId="{6899B09D-209C-6949-AFA5-11E5400F6C0F}" srcOrd="34" destOrd="0" presId="urn:microsoft.com/office/officeart/2005/8/layout/cycle8"/>
  </dgm:cxnLst>
  <dgm:bg/>
  <dgm:whole/>
</dgm:dataModel>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76BB46-C4A3-D847-B068-1BC318386FBC}" type="datetimeFigureOut">
              <a:rPr lang="en-US" smtClean="0"/>
              <a:pPr/>
              <a:t>7/1/17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219C38-6924-8A4E-BB6B-4B8E5A3AE34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21A9BE-20FC-674E-AC6E-34EB131CCAEB}" type="datetimeFigureOut">
              <a:rPr lang="en-US" smtClean="0"/>
              <a:pPr/>
              <a:t>7/1/17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8D705-DB5B-6649-A99B-9061B02DF3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8D705-DB5B-6649-A99B-9061B02DF3E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8D705-DB5B-6649-A99B-9061B02DF3E8}"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8D705-DB5B-6649-A99B-9061B02DF3E8}"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8D705-DB5B-6649-A99B-9061B02DF3E8}" type="slidenum">
              <a:rPr lang="en-US" smtClean="0"/>
              <a:pPr/>
              <a:t>21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8D705-DB5B-6649-A99B-9061B02DF3E8}" type="slidenum">
              <a:rPr lang="en-US" smtClean="0"/>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8D705-DB5B-6649-A99B-9061B02DF3E8}"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8D705-DB5B-6649-A99B-9061B02DF3E8}"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8D705-DB5B-6649-A99B-9061B02DF3E8}"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8D705-DB5B-6649-A99B-9061B02DF3E8}"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8D705-DB5B-6649-A99B-9061B02DF3E8}"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8D705-DB5B-6649-A99B-9061B02DF3E8}"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3B28D705-DB5B-6649-A99B-9061B02DF3E8}"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3B28D705-DB5B-6649-A99B-9061B02DF3E8}"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huge difference between giving</a:t>
            </a:r>
            <a:r>
              <a:rPr lang="en-US" baseline="0" dirty="0" smtClean="0"/>
              <a:t> from your wealth or </a:t>
            </a:r>
            <a:r>
              <a:rPr lang="en-US" dirty="0" smtClean="0"/>
              <a:t>surplus and sacrificial</a:t>
            </a:r>
            <a:r>
              <a:rPr lang="en-US" baseline="0" dirty="0" smtClean="0"/>
              <a:t> giving (having to give something up)</a:t>
            </a:r>
            <a:r>
              <a:rPr lang="en-US" dirty="0" smtClean="0"/>
              <a:t>?</a:t>
            </a:r>
          </a:p>
          <a:p>
            <a:endParaRPr lang="en-US" baseline="0" dirty="0" smtClean="0"/>
          </a:p>
          <a:p>
            <a:r>
              <a:rPr lang="en-US" baseline="0" dirty="0" smtClean="0"/>
              <a:t>Do you give out of sacrifice? Renunciation.  </a:t>
            </a:r>
          </a:p>
          <a:p>
            <a:endParaRPr lang="en-US" baseline="0" dirty="0" smtClean="0"/>
          </a:p>
          <a:p>
            <a:r>
              <a:rPr lang="en-US" baseline="0" dirty="0" smtClean="0"/>
              <a:t>What is your motivation for giving? Obligation? Guilt? Love? (burden vs. joy)</a:t>
            </a:r>
          </a:p>
          <a:p>
            <a:r>
              <a:rPr lang="en-US" baseline="0" dirty="0" smtClean="0"/>
              <a:t>  </a:t>
            </a:r>
          </a:p>
          <a:p>
            <a:r>
              <a:rPr lang="en-US" baseline="0" dirty="0" smtClean="0"/>
              <a:t>Do you give up something you really want to buy, do you give up something you really want to do</a:t>
            </a:r>
          </a:p>
          <a:p>
            <a:r>
              <a:rPr lang="en-US" baseline="0" dirty="0" smtClean="0"/>
              <a:t>in order to give that money, time, energy to God—who needs it for the Great Commission? </a:t>
            </a:r>
            <a:endParaRPr lang="en-US" dirty="0"/>
          </a:p>
        </p:txBody>
      </p:sp>
      <p:sp>
        <p:nvSpPr>
          <p:cNvPr id="4" name="Slide Number Placeholder 3"/>
          <p:cNvSpPr>
            <a:spLocks noGrp="1"/>
          </p:cNvSpPr>
          <p:nvPr>
            <p:ph type="sldNum" sz="quarter" idx="10"/>
          </p:nvPr>
        </p:nvSpPr>
        <p:spPr/>
        <p:txBody>
          <a:bodyPr/>
          <a:lstStyle/>
          <a:p>
            <a:fld id="{3B28D705-DB5B-6649-A99B-9061B02DF3E8}"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325433F-4026-7041-B17C-F19B4170F805}" type="datetimeFigureOut">
              <a:rPr lang="en-US" smtClean="0"/>
              <a:pPr/>
              <a:t>7/1/17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4E285-444D-4C0C-8BFA-BDB311F86A9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5433F-4026-7041-B17C-F19B4170F805}" type="datetimeFigureOut">
              <a:rPr lang="en-US" smtClean="0"/>
              <a:pPr/>
              <a:t>7/1/17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461E2E-E800-DA4A-858C-FAFFF78AF524}"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325433F-4026-7041-B17C-F19B4170F805}" type="datetimeFigureOut">
              <a:rPr lang="en-US" smtClean="0"/>
              <a:pPr/>
              <a:t>7/1/17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461E2E-E800-DA4A-858C-FAFFF78AF52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325433F-4026-7041-B17C-F19B4170F805}" type="datetimeFigureOut">
              <a:rPr lang="en-US" smtClean="0"/>
              <a:pPr/>
              <a:t>7/1/17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461E2E-E800-DA4A-858C-FAFFF78AF52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325433F-4026-7041-B17C-F19B4170F805}" type="datetimeFigureOut">
              <a:rPr lang="en-US" smtClean="0"/>
              <a:pPr/>
              <a:t>7/1/17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461E2E-E800-DA4A-858C-FAFFF78AF52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325433F-4026-7041-B17C-F19B4170F805}" type="datetimeFigureOut">
              <a:rPr lang="en-US" smtClean="0"/>
              <a:pPr/>
              <a:t>7/1/17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461E2E-E800-DA4A-858C-FAFFF78AF524}"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5433F-4026-7041-B17C-F19B4170F805}" type="datetimeFigureOut">
              <a:rPr lang="en-US" smtClean="0"/>
              <a:pPr/>
              <a:t>7/1/17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461E2E-E800-DA4A-858C-FAFFF78AF52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325433F-4026-7041-B17C-F19B4170F805}" type="datetimeFigureOut">
              <a:rPr lang="en-US" smtClean="0"/>
              <a:pPr/>
              <a:t>7/1/17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461E2E-E800-DA4A-858C-FAFFF78AF52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325433F-4026-7041-B17C-F19B4170F805}" type="datetimeFigureOut">
              <a:rPr lang="en-US" smtClean="0"/>
              <a:pPr/>
              <a:t>7/1/17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461E2E-E800-DA4A-858C-FAFFF78AF52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325433F-4026-7041-B17C-F19B4170F805}" type="datetimeFigureOut">
              <a:rPr lang="en-US" smtClean="0"/>
              <a:pPr/>
              <a:t>7/1/17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461E2E-E800-DA4A-858C-FAFFF78AF52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5433F-4026-7041-B17C-F19B4170F805}" type="datetimeFigureOut">
              <a:rPr lang="en-US" smtClean="0"/>
              <a:pPr/>
              <a:t>7/1/17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461E2E-E800-DA4A-858C-FAFFF78AF52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5433F-4026-7041-B17C-F19B4170F805}" type="datetimeFigureOut">
              <a:rPr lang="en-US" smtClean="0"/>
              <a:pPr/>
              <a:t>7/1/17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A35199-39C8-3D4F-8CCD-674FAF0363D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1325433F-4026-7041-B17C-F19B4170F805}" type="datetimeFigureOut">
              <a:rPr lang="en-US" smtClean="0"/>
              <a:pPr/>
              <a:t>7/1/17</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AF461E2E-E800-DA4A-858C-FAFFF78AF5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549275" y="5063844"/>
            <a:ext cx="8042276" cy="1336956"/>
          </a:xfrm>
        </p:spPr>
        <p:txBody>
          <a:bodyPr>
            <a:normAutofit fontScale="90000"/>
          </a:bodyPr>
          <a:lstStyle/>
          <a:p>
            <a:r>
              <a:rPr lang="en-US" sz="4444" b="1" dirty="0" smtClean="0">
                <a:solidFill>
                  <a:schemeClr val="accent1">
                    <a:lumMod val="60000"/>
                    <a:lumOff val="40000"/>
                  </a:schemeClr>
                </a:solidFill>
                <a:latin typeface="Eurostile"/>
                <a:cs typeface="Eurostile"/>
              </a:rPr>
              <a:t>     </a:t>
            </a:r>
            <a:br>
              <a:rPr lang="en-US" sz="4444" b="1" dirty="0" smtClean="0">
                <a:solidFill>
                  <a:schemeClr val="accent1">
                    <a:lumMod val="60000"/>
                    <a:lumOff val="40000"/>
                  </a:schemeClr>
                </a:solidFill>
                <a:latin typeface="Eurostile"/>
                <a:cs typeface="Eurostile"/>
              </a:rPr>
            </a:br>
            <a:r>
              <a:rPr lang="en-US" sz="4444" b="1" dirty="0" smtClean="0">
                <a:solidFill>
                  <a:schemeClr val="accent1">
                    <a:lumMod val="60000"/>
                    <a:lumOff val="40000"/>
                  </a:schemeClr>
                </a:solidFill>
                <a:latin typeface="Eurostile"/>
                <a:cs typeface="Eurostile"/>
              </a:rPr>
              <a:t>   </a:t>
            </a:r>
            <a:br>
              <a:rPr lang="en-US" sz="4444" b="1" dirty="0" smtClean="0">
                <a:solidFill>
                  <a:schemeClr val="accent1">
                    <a:lumMod val="60000"/>
                    <a:lumOff val="40000"/>
                  </a:schemeClr>
                </a:solidFill>
                <a:latin typeface="Eurostile"/>
                <a:cs typeface="Eurostile"/>
              </a:rPr>
            </a:br>
            <a:r>
              <a:rPr lang="en-US" sz="4444" b="1" dirty="0" smtClean="0">
                <a:solidFill>
                  <a:schemeClr val="accent1">
                    <a:lumMod val="60000"/>
                    <a:lumOff val="40000"/>
                  </a:schemeClr>
                </a:solidFill>
                <a:effectLst>
                  <a:outerShdw blurRad="50800" dist="38100" dir="2700000" algn="br">
                    <a:srgbClr val="000000">
                      <a:alpha val="43000"/>
                    </a:srgbClr>
                  </a:outerShdw>
                </a:effectLst>
                <a:latin typeface="Eurostile"/>
                <a:cs typeface="Eurostile"/>
              </a:rPr>
              <a:t>NALC Stewardship Team</a:t>
            </a:r>
            <a:r>
              <a:rPr lang="en-US" sz="2222" b="1" dirty="0" smtClean="0">
                <a:solidFill>
                  <a:schemeClr val="accent1">
                    <a:lumMod val="60000"/>
                    <a:lumOff val="40000"/>
                  </a:schemeClr>
                </a:solidFill>
                <a:effectLst>
                  <a:outerShdw blurRad="50800" dist="38100" dir="2700000" algn="br">
                    <a:srgbClr val="000000">
                      <a:alpha val="43000"/>
                    </a:srgbClr>
                  </a:outerShdw>
                </a:effectLst>
                <a:latin typeface="Eurostile"/>
                <a:cs typeface="Eurostile"/>
              </a:rPr>
              <a:t/>
            </a:r>
            <a:br>
              <a:rPr lang="en-US" sz="2222" b="1" dirty="0" smtClean="0">
                <a:solidFill>
                  <a:schemeClr val="accent1">
                    <a:lumMod val="60000"/>
                    <a:lumOff val="40000"/>
                  </a:schemeClr>
                </a:solidFill>
                <a:effectLst>
                  <a:outerShdw blurRad="50800" dist="38100" dir="2700000" algn="br">
                    <a:srgbClr val="000000">
                      <a:alpha val="43000"/>
                    </a:srgbClr>
                  </a:outerShdw>
                </a:effectLst>
                <a:latin typeface="Eurostile"/>
                <a:cs typeface="Eurostile"/>
              </a:rPr>
            </a:br>
            <a:r>
              <a:rPr lang="en-US" sz="2667" b="1" dirty="0" smtClean="0">
                <a:solidFill>
                  <a:schemeClr val="accent1">
                    <a:lumMod val="60000"/>
                    <a:lumOff val="40000"/>
                  </a:schemeClr>
                </a:solidFill>
                <a:effectLst>
                  <a:outerShdw blurRad="50800" dist="38100" dir="2700000" algn="br">
                    <a:srgbClr val="000000">
                      <a:alpha val="43000"/>
                    </a:srgbClr>
                  </a:outerShdw>
                </a:effectLst>
                <a:latin typeface="Eurostile"/>
                <a:cs typeface="Eurostile"/>
              </a:rPr>
              <a:t>Rev Dona Johnson</a:t>
            </a:r>
            <a:endParaRPr lang="en-US" sz="4889" b="1" dirty="0">
              <a:solidFill>
                <a:schemeClr val="bg1"/>
              </a:solidFill>
              <a:effectLst>
                <a:outerShdw blurRad="50800" dist="38100" dir="2700000" algn="br">
                  <a:srgbClr val="000000">
                    <a:alpha val="43000"/>
                  </a:srgbClr>
                </a:outerShdw>
              </a:effectLst>
              <a:latin typeface="Eurostile"/>
              <a:cs typeface="Eurostile"/>
            </a:endParaRPr>
          </a:p>
        </p:txBody>
      </p:sp>
      <p:sp>
        <p:nvSpPr>
          <p:cNvPr id="9" name="Content Placeholder 8"/>
          <p:cNvSpPr>
            <a:spLocks noGrp="1"/>
          </p:cNvSpPr>
          <p:nvPr>
            <p:ph idx="1"/>
          </p:nvPr>
        </p:nvSpPr>
        <p:spPr>
          <a:xfrm>
            <a:off x="426721" y="685800"/>
            <a:ext cx="8183879" cy="2286000"/>
          </a:xfrm>
          <a:effectLst>
            <a:outerShdw blurRad="50800" dist="38100" dir="2700000" algn="br">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algn="ctr">
              <a:buNone/>
            </a:pPr>
            <a:endParaRPr lang="en-US" sz="6000" b="1" dirty="0" smtClean="0">
              <a:solidFill>
                <a:schemeClr val="bg1"/>
              </a:solidFill>
              <a:latin typeface="Eurostile"/>
              <a:cs typeface="Eurostile"/>
            </a:endParaRPr>
          </a:p>
          <a:p>
            <a:pPr algn="ctr">
              <a:buNone/>
            </a:pPr>
            <a:r>
              <a:rPr lang="en-US" sz="16000" b="1" dirty="0" smtClean="0">
                <a:solidFill>
                  <a:schemeClr val="bg1"/>
                </a:solidFill>
                <a:effectLst>
                  <a:outerShdw blurRad="50800" dist="38100" dir="2700000" algn="br">
                    <a:srgbClr val="000000">
                      <a:alpha val="43000"/>
                    </a:srgbClr>
                  </a:outerShdw>
                </a:effectLst>
                <a:latin typeface="Eurostile"/>
                <a:cs typeface="Eurostile"/>
              </a:rPr>
              <a:t>Year-Round Stewardship: </a:t>
            </a:r>
          </a:p>
          <a:p>
            <a:pPr algn="ctr">
              <a:buNone/>
            </a:pPr>
            <a:r>
              <a:rPr lang="en-US" sz="16000" b="1" dirty="0" smtClean="0">
                <a:solidFill>
                  <a:schemeClr val="bg1"/>
                </a:solidFill>
                <a:effectLst>
                  <a:outerShdw blurRad="50800" dist="38100" dir="2700000" algn="br">
                    <a:srgbClr val="000000">
                      <a:alpha val="43000"/>
                    </a:srgbClr>
                  </a:outerShdw>
                </a:effectLst>
                <a:latin typeface="Eurostile"/>
                <a:cs typeface="Eurostile"/>
              </a:rPr>
              <a:t>A Faith-Raising Experience! </a:t>
            </a:r>
            <a:endParaRPr lang="en-US" sz="7200" b="1" dirty="0" smtClean="0">
              <a:solidFill>
                <a:schemeClr val="bg1"/>
              </a:solidFill>
              <a:effectLst>
                <a:outerShdw blurRad="50800" dist="38100" dir="2700000" algn="br">
                  <a:srgbClr val="000000">
                    <a:alpha val="43000"/>
                  </a:srgbClr>
                </a:outerShdw>
              </a:effectLst>
              <a:latin typeface="Eurostile"/>
              <a:cs typeface="Eurostile"/>
            </a:endParaRPr>
          </a:p>
          <a:p>
            <a:pPr algn="ctr">
              <a:buNone/>
            </a:pPr>
            <a:r>
              <a:rPr lang="en-US" sz="8000" b="1" dirty="0" smtClean="0">
                <a:solidFill>
                  <a:schemeClr val="bg1"/>
                </a:solidFill>
                <a:effectLst>
                  <a:outerShdw blurRad="50800" dist="38100" dir="2700000" algn="br">
                    <a:srgbClr val="000000">
                      <a:alpha val="43000"/>
                    </a:srgbClr>
                  </a:outerShdw>
                </a:effectLst>
                <a:latin typeface="Eurostile"/>
                <a:cs typeface="Eurostile"/>
              </a:rPr>
              <a:t>NALC Convocation-Nashville, 2017 </a:t>
            </a:r>
          </a:p>
          <a:p>
            <a:pPr algn="ctr">
              <a:buNone/>
            </a:pPr>
            <a:endParaRPr lang="en-US" sz="6286" b="1" dirty="0" smtClean="0">
              <a:solidFill>
                <a:schemeClr val="bg1"/>
              </a:solidFill>
              <a:latin typeface="Eurostile"/>
              <a:cs typeface="Eurostile"/>
            </a:endParaRPr>
          </a:p>
          <a:p>
            <a:pPr algn="ctr">
              <a:buNone/>
            </a:pPr>
            <a:endParaRPr lang="en-US" sz="6286" b="1" dirty="0" smtClean="0">
              <a:solidFill>
                <a:schemeClr val="bg1"/>
              </a:solidFill>
              <a:latin typeface="Eurostile"/>
              <a:cs typeface="Eurostile"/>
            </a:endParaRPr>
          </a:p>
          <a:p>
            <a:pPr algn="ctr">
              <a:buNone/>
            </a:pPr>
            <a:endParaRPr lang="en-US" sz="4000" b="1" dirty="0" smtClean="0">
              <a:solidFill>
                <a:schemeClr val="bg1"/>
              </a:solidFill>
              <a:latin typeface="Eurostile"/>
              <a:cs typeface="Eurostile"/>
            </a:endParaRPr>
          </a:p>
          <a:p>
            <a:pPr algn="ctr">
              <a:buNone/>
            </a:pPr>
            <a:endParaRPr lang="en-US" sz="5400" b="1" dirty="0" smtClean="0">
              <a:solidFill>
                <a:schemeClr val="accent1">
                  <a:lumMod val="40000"/>
                  <a:lumOff val="60000"/>
                </a:schemeClr>
              </a:solidFill>
              <a:latin typeface="Eurostile"/>
              <a:cs typeface="Eurostile"/>
            </a:endParaRPr>
          </a:p>
        </p:txBody>
      </p:sp>
      <p:pic>
        <p:nvPicPr>
          <p:cNvPr id="14" name="Picture 13" descr="images.jpeg"/>
          <p:cNvPicPr>
            <a:picLocks noChangeAspect="1"/>
          </p:cNvPicPr>
          <p:nvPr/>
        </p:nvPicPr>
        <p:blipFill>
          <a:blip r:embed="rId3"/>
          <a:stretch>
            <a:fillRect/>
          </a:stretch>
        </p:blipFill>
        <p:spPr>
          <a:xfrm>
            <a:off x="6172200" y="3276600"/>
            <a:ext cx="2438399" cy="1988820"/>
          </a:xfrm>
          <a:prstGeom prst="rect">
            <a:avLst/>
          </a:prstGeom>
        </p:spPr>
      </p:pic>
      <p:pic>
        <p:nvPicPr>
          <p:cNvPr id="10" name="Picture 9" descr="images-1.jpg"/>
          <p:cNvPicPr>
            <a:picLocks noChangeAspect="1"/>
          </p:cNvPicPr>
          <p:nvPr/>
        </p:nvPicPr>
        <p:blipFill>
          <a:blip r:embed="rId4"/>
          <a:stretch>
            <a:fillRect/>
          </a:stretch>
        </p:blipFill>
        <p:spPr>
          <a:xfrm>
            <a:off x="426721" y="3276600"/>
            <a:ext cx="2484754" cy="1988820"/>
          </a:xfrm>
          <a:prstGeom prst="rect">
            <a:avLst/>
          </a:prstGeom>
        </p:spPr>
      </p:pic>
      <p:pic>
        <p:nvPicPr>
          <p:cNvPr id="7" name="Picture 6" descr="images-9.jpeg"/>
          <p:cNvPicPr>
            <a:picLocks noChangeAspect="1"/>
          </p:cNvPicPr>
          <p:nvPr/>
        </p:nvPicPr>
        <p:blipFill>
          <a:blip r:embed="rId5"/>
          <a:stretch>
            <a:fillRect/>
          </a:stretch>
        </p:blipFill>
        <p:spPr>
          <a:xfrm>
            <a:off x="2819400" y="3276600"/>
            <a:ext cx="3339650" cy="19888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870448"/>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3294" b="1" dirty="0" smtClean="0">
                <a:solidFill>
                  <a:srgbClr val="F3C8A5"/>
                </a:solidFill>
              </a:rPr>
              <a:t>	</a:t>
            </a:r>
          </a:p>
          <a:p>
            <a:pP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endParaRPr lang="en-US" dirty="0" smtClean="0">
              <a:ln>
                <a:gradFill flip="none" rotWithShape="1">
                  <a:gsLst>
                    <a:gs pos="51000">
                      <a:schemeClr val="accent1"/>
                    </a:gs>
                    <a:gs pos="100000">
                      <a:prstClr val="white"/>
                    </a:gs>
                  </a:gsLst>
                  <a:path path="shape">
                    <a:fillToRect l="50000" t="50000" r="50000" b="50000"/>
                  </a:path>
                  <a:tileRect/>
                </a:gradFill>
              </a:ln>
            </a:endParaRPr>
          </a:p>
        </p:txBody>
      </p:sp>
      <p:sp>
        <p:nvSpPr>
          <p:cNvPr id="5" name="TextBox 4"/>
          <p:cNvSpPr txBox="1"/>
          <p:nvPr/>
        </p:nvSpPr>
        <p:spPr>
          <a:xfrm>
            <a:off x="914400" y="533400"/>
            <a:ext cx="7391400" cy="923330"/>
          </a:xfrm>
          <a:prstGeom prst="rect">
            <a:avLst/>
          </a:prstGeom>
          <a:noFill/>
        </p:spPr>
        <p:txBody>
          <a:bodyPr wrap="square" rtlCol="0">
            <a:spAutoFit/>
          </a:bodyPr>
          <a:lstStyle/>
          <a:p>
            <a:endParaRPr lang="en-US" b="1" dirty="0" smtClean="0"/>
          </a:p>
          <a:p>
            <a:endParaRPr lang="en-US" b="1" dirty="0" smtClean="0"/>
          </a:p>
          <a:p>
            <a:endParaRPr lang="en-US" b="1" dirty="0" smtClean="0"/>
          </a:p>
        </p:txBody>
      </p:sp>
      <p:sp>
        <p:nvSpPr>
          <p:cNvPr id="6" name="TextBox 5"/>
          <p:cNvSpPr txBox="1"/>
          <p:nvPr/>
        </p:nvSpPr>
        <p:spPr>
          <a:xfrm>
            <a:off x="1066800" y="609600"/>
            <a:ext cx="7010400" cy="5416868"/>
          </a:xfrm>
          <a:prstGeom prst="rect">
            <a:avLst/>
          </a:prstGeom>
          <a:noFill/>
        </p:spPr>
        <p:txBody>
          <a:bodyPr wrap="square" rtlCol="0">
            <a:spAutoFit/>
          </a:bodyPr>
          <a:lstStyle/>
          <a:p>
            <a:r>
              <a:rPr lang="en-US" sz="2800" b="1" dirty="0" smtClean="0">
                <a:solidFill>
                  <a:srgbClr val="FFFFFF"/>
                </a:solidFill>
                <a:effectLst>
                  <a:outerShdw blurRad="50800" dist="38100" dir="2700000" algn="br">
                    <a:srgbClr val="000000">
                      <a:alpha val="43000"/>
                    </a:srgbClr>
                  </a:outerShdw>
                </a:effectLst>
              </a:rPr>
              <a:t>Wealth as gift</a:t>
            </a:r>
            <a:r>
              <a:rPr lang="en-US" sz="2400" dirty="0" smtClean="0">
                <a:solidFill>
                  <a:srgbClr val="FFFFFF"/>
                </a:solidFill>
              </a:rPr>
              <a:t> </a:t>
            </a:r>
            <a:r>
              <a:rPr lang="en-US" sz="2000" dirty="0" smtClean="0">
                <a:solidFill>
                  <a:srgbClr val="FFFFFF"/>
                </a:solidFill>
              </a:rPr>
              <a:t>(W24, 357):</a:t>
            </a:r>
            <a:endParaRPr lang="en-US" sz="2400" dirty="0" smtClean="0">
              <a:solidFill>
                <a:srgbClr val="FFFFFF"/>
              </a:solidFill>
            </a:endParaRPr>
          </a:p>
          <a:p>
            <a:endParaRPr lang="en-US" b="1" dirty="0" smtClean="0">
              <a:solidFill>
                <a:srgbClr val="FFFFFF"/>
              </a:solidFill>
            </a:endParaRPr>
          </a:p>
          <a:p>
            <a:r>
              <a:rPr lang="en-US" sz="2800" dirty="0" smtClean="0">
                <a:solidFill>
                  <a:srgbClr val="FFFFFF"/>
                </a:solidFill>
              </a:rPr>
              <a:t>“Wealth is God’s gift. One should not discard it; one should thank God for it and use it in a Christian manner.” </a:t>
            </a:r>
          </a:p>
          <a:p>
            <a:endParaRPr lang="en-US" sz="2800" dirty="0" smtClean="0">
              <a:solidFill>
                <a:srgbClr val="FFFFFF"/>
              </a:solidFill>
            </a:endParaRPr>
          </a:p>
          <a:p>
            <a:r>
              <a:rPr lang="en-US" sz="2800" b="1" dirty="0" smtClean="0">
                <a:solidFill>
                  <a:srgbClr val="FFFFFF"/>
                </a:solidFill>
                <a:effectLst>
                  <a:outerShdw blurRad="50800" dist="38100" dir="2700000" algn="br">
                    <a:srgbClr val="000000">
                      <a:alpha val="43000"/>
                    </a:srgbClr>
                  </a:outerShdw>
                </a:effectLst>
              </a:rPr>
              <a:t>Wealth as liability</a:t>
            </a:r>
            <a:r>
              <a:rPr lang="en-US" sz="2800" dirty="0" smtClean="0">
                <a:solidFill>
                  <a:srgbClr val="FFFFFF"/>
                </a:solidFill>
              </a:rPr>
              <a:t> </a:t>
            </a:r>
            <a:r>
              <a:rPr lang="en-US" sz="2000" dirty="0" smtClean="0">
                <a:solidFill>
                  <a:srgbClr val="FFFFFF"/>
                </a:solidFill>
              </a:rPr>
              <a:t>(W 24, 357):</a:t>
            </a:r>
            <a:r>
              <a:rPr lang="en-US" sz="2800" dirty="0" smtClean="0">
                <a:solidFill>
                  <a:srgbClr val="FFFFFF"/>
                </a:solidFill>
              </a:rPr>
              <a:t> </a:t>
            </a:r>
          </a:p>
          <a:p>
            <a:endParaRPr lang="en-US" dirty="0" smtClean="0">
              <a:solidFill>
                <a:srgbClr val="FFFFFF"/>
              </a:solidFill>
            </a:endParaRPr>
          </a:p>
          <a:p>
            <a:r>
              <a:rPr lang="en-US" sz="2800" dirty="0" smtClean="0">
                <a:solidFill>
                  <a:srgbClr val="FFFFFF"/>
                </a:solidFill>
              </a:rPr>
              <a:t>“For there is a burden of care for our wealth, fear in keeping it, temptations   in using it, guilt in abusing it and   sorrow in losing it.”   			</a:t>
            </a:r>
          </a:p>
          <a:p>
            <a:r>
              <a:rPr lang="en-US" dirty="0" smtClean="0"/>
              <a:t>											</a:t>
            </a:r>
            <a:r>
              <a:rPr lang="en-US" sz="2800" b="1" dirty="0" smtClean="0">
                <a:solidFill>
                  <a:srgbClr val="FFFFFF"/>
                </a:solidFill>
              </a:rPr>
              <a:t>~Luther</a:t>
            </a:r>
            <a:endParaRPr lang="en-US" sz="2400" b="1"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870448"/>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3294" b="1" dirty="0" smtClean="0">
                <a:solidFill>
                  <a:srgbClr val="F3C8A5"/>
                </a:solidFill>
              </a:rPr>
              <a:t>	</a:t>
            </a:r>
            <a:endParaRPr lang="en-US" sz="2000" b="1" i="1" dirty="0" smtClean="0">
              <a:solidFill>
                <a:srgbClr val="F3C8A5"/>
              </a:solidFill>
              <a:effectLst>
                <a:outerShdw blurRad="50800" dist="38100" dir="2700000" algn="br">
                  <a:srgbClr val="000000">
                    <a:alpha val="43000"/>
                  </a:srgbClr>
                </a:outerShdw>
              </a:effectLst>
            </a:endParaRPr>
          </a:p>
          <a:p>
            <a:pPr algn="ctr">
              <a:buNone/>
            </a:pPr>
            <a:endParaRPr lang="en-US" sz="2000" b="1" dirty="0" smtClean="0">
              <a:solidFill>
                <a:schemeClr val="accent3">
                  <a:lumMod val="60000"/>
                  <a:lumOff val="40000"/>
                </a:schemeClr>
              </a:solidFill>
              <a:effectLst>
                <a:outerShdw blurRad="50800" dist="38100" dir="2700000" algn="br">
                  <a:srgbClr val="000000">
                    <a:alpha val="43000"/>
                  </a:srgbClr>
                </a:outerShdw>
              </a:effectLst>
            </a:endParaRPr>
          </a:p>
          <a:p>
            <a:pPr algn="ctr">
              <a:buNone/>
            </a:pPr>
            <a:r>
              <a:rPr lang="en-US" sz="3600" b="1" dirty="0" smtClean="0">
                <a:solidFill>
                  <a:schemeClr val="accent3">
                    <a:lumMod val="60000"/>
                    <a:lumOff val="40000"/>
                  </a:schemeClr>
                </a:solidFill>
                <a:effectLst>
                  <a:outerShdw blurRad="50800" dist="38100" dir="2700000" algn="br">
                    <a:srgbClr val="000000">
                      <a:alpha val="43000"/>
                    </a:srgbClr>
                  </a:outerShdw>
                </a:effectLst>
              </a:rPr>
              <a:t>A spiritual shift occurs (transformation) when a believer understands this one basic stewardship principle: </a:t>
            </a:r>
          </a:p>
          <a:p>
            <a:pPr algn="ctr">
              <a:buNone/>
            </a:pPr>
            <a:r>
              <a:rPr lang="en-US" sz="3600" b="1" dirty="0" smtClean="0">
                <a:solidFill>
                  <a:srgbClr val="FFFFFF"/>
                </a:solidFill>
                <a:effectLst>
                  <a:outerShdw blurRad="50800" dist="38100" dir="2700000" algn="br">
                    <a:srgbClr val="000000">
                      <a:alpha val="43000"/>
                    </a:srgbClr>
                  </a:outerShdw>
                </a:effectLst>
              </a:rPr>
              <a:t>everything we are and all that we have belongs to God—then one’s heart becomes generous!  </a:t>
            </a:r>
            <a:endParaRPr lang="en-US" sz="3200" b="1" dirty="0" smtClean="0">
              <a:solidFill>
                <a:srgbClr val="FFFFFF"/>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endParaRPr lang="en-US" dirty="0" smtClean="0"/>
          </a:p>
        </p:txBody>
      </p:sp>
      <p:pic>
        <p:nvPicPr>
          <p:cNvPr id="4" name="Picture 3" descr="th-24.jpeg"/>
          <p:cNvPicPr>
            <a:picLocks noChangeAspect="1"/>
          </p:cNvPicPr>
          <p:nvPr/>
        </p:nvPicPr>
        <p:blipFill>
          <a:blip r:embed="rId3">
            <a:duotone>
              <a:schemeClr val="accent3">
                <a:shade val="45000"/>
                <a:satMod val="135000"/>
              </a:schemeClr>
              <a:prstClr val="white"/>
            </a:duotone>
          </a:blip>
          <a:stretch>
            <a:fillRect/>
          </a:stretch>
        </p:blipFill>
        <p:spPr>
          <a:xfrm>
            <a:off x="4076827" y="304800"/>
            <a:ext cx="958723" cy="95872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81000"/>
            <a:ext cx="8042276" cy="1143000"/>
          </a:xfrm>
        </p:spPr>
        <p:style>
          <a:lnRef idx="1">
            <a:schemeClr val="accent1"/>
          </a:lnRef>
          <a:fillRef idx="3">
            <a:schemeClr val="accent1"/>
          </a:fillRef>
          <a:effectRef idx="2">
            <a:schemeClr val="accent1"/>
          </a:effectRef>
          <a:fontRef idx="minor">
            <a:schemeClr val="lt1"/>
          </a:fontRef>
        </p:style>
        <p:txBody>
          <a:bodyPr>
            <a:normAutofit/>
          </a:bodyPr>
          <a:lstStyle/>
          <a:p>
            <a:pPr algn="l"/>
            <a:r>
              <a:rPr lang="en-US" b="1" dirty="0" smtClean="0">
                <a:effectLst>
                  <a:outerShdw blurRad="50800" dist="38100" dir="2700000" algn="br">
                    <a:srgbClr val="000000">
                      <a:alpha val="43000"/>
                    </a:srgbClr>
                  </a:outerShdw>
                </a:effectLst>
              </a:rPr>
              <a:t>Stewards are…</a:t>
            </a:r>
            <a:endParaRPr lang="en-US" b="1" dirty="0">
              <a:effectLst>
                <a:outerShdw blurRad="50800" dist="38100" dir="2700000" algn="br">
                  <a:srgbClr val="000000">
                    <a:alpha val="43000"/>
                  </a:srgbClr>
                </a:outerShdw>
              </a:effectLst>
            </a:endParaRPr>
          </a:p>
        </p:txBody>
      </p:sp>
      <p:sp>
        <p:nvSpPr>
          <p:cNvPr id="5" name="Rectangle 4"/>
          <p:cNvSpPr/>
          <p:nvPr/>
        </p:nvSpPr>
        <p:spPr>
          <a:xfrm>
            <a:off x="549275" y="1676400"/>
            <a:ext cx="8042276" cy="480131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dirty="0" smtClean="0"/>
          </a:p>
          <a:p>
            <a:r>
              <a:rPr lang="en-US" sz="3200" b="1" u="sng" dirty="0" smtClean="0">
                <a:solidFill>
                  <a:srgbClr val="FFFFFF"/>
                </a:solidFill>
                <a:effectLst>
                  <a:outerShdw blurRad="50800" dist="38100" dir="2700000" algn="br">
                    <a:srgbClr val="000000">
                      <a:alpha val="43000"/>
                    </a:srgbClr>
                  </a:outerShdw>
                </a:effectLst>
              </a:rPr>
              <a:t>managers</a:t>
            </a:r>
            <a:r>
              <a:rPr lang="en-US" sz="3200" dirty="0" smtClean="0">
                <a:solidFill>
                  <a:srgbClr val="FFFFFF"/>
                </a:solidFill>
              </a:rPr>
              <a:t> not owners</a:t>
            </a:r>
          </a:p>
          <a:p>
            <a:endParaRPr lang="en-US" sz="3200" b="1" u="sng" dirty="0" smtClean="0">
              <a:solidFill>
                <a:srgbClr val="FFFFFF"/>
              </a:solidFill>
            </a:endParaRPr>
          </a:p>
          <a:p>
            <a:r>
              <a:rPr lang="en-US" sz="3200" b="1" u="sng" dirty="0" smtClean="0">
                <a:solidFill>
                  <a:srgbClr val="FFFFFF"/>
                </a:solidFill>
                <a:effectLst>
                  <a:outerShdw blurRad="50800" dist="38100" dir="2700000" algn="br">
                    <a:srgbClr val="000000">
                      <a:alpha val="43000"/>
                    </a:srgbClr>
                  </a:outerShdw>
                </a:effectLst>
              </a:rPr>
              <a:t>manage on behalf of the owner’s</a:t>
            </a:r>
            <a:r>
              <a:rPr lang="en-US" sz="3200" b="1" dirty="0" smtClean="0">
                <a:solidFill>
                  <a:srgbClr val="FFFFFF"/>
                </a:solidFill>
                <a:effectLst>
                  <a:outerShdw blurRad="50800" dist="38100" dir="2700000" algn="br">
                    <a:srgbClr val="000000">
                      <a:alpha val="43000"/>
                    </a:srgbClr>
                  </a:outerShdw>
                </a:effectLst>
              </a:rPr>
              <a:t> </a:t>
            </a:r>
            <a:r>
              <a:rPr lang="en-US" sz="3200" b="1" dirty="0" smtClean="0">
                <a:solidFill>
                  <a:srgbClr val="FFFFFF"/>
                </a:solidFill>
              </a:rPr>
              <a:t>property</a:t>
            </a:r>
            <a:r>
              <a:rPr lang="en-US" sz="3200" dirty="0" smtClean="0">
                <a:solidFill>
                  <a:srgbClr val="FFFFFF"/>
                </a:solidFill>
              </a:rPr>
              <a:t>, financial affairs and estates…</a:t>
            </a:r>
          </a:p>
          <a:p>
            <a:endParaRPr lang="en-US" sz="3200" b="1" dirty="0" smtClean="0"/>
          </a:p>
          <a:p>
            <a:r>
              <a:rPr lang="en-US" sz="3200" b="1" u="sng" dirty="0" smtClean="0">
                <a:solidFill>
                  <a:srgbClr val="FFFFFF"/>
                </a:solidFill>
                <a:effectLst>
                  <a:outerShdw blurRad="50800" dist="38100" dir="2700000" algn="br">
                    <a:srgbClr val="000000">
                      <a:alpha val="43000"/>
                    </a:srgbClr>
                  </a:outerShdw>
                </a:effectLst>
              </a:rPr>
              <a:t>responsible overseers/protectors</a:t>
            </a:r>
            <a:r>
              <a:rPr lang="en-US" sz="3200" b="1" dirty="0" smtClean="0">
                <a:solidFill>
                  <a:srgbClr val="FFFFFF"/>
                </a:solidFill>
              </a:rPr>
              <a:t> </a:t>
            </a:r>
            <a:r>
              <a:rPr lang="en-US" sz="3200" dirty="0" smtClean="0">
                <a:solidFill>
                  <a:srgbClr val="FFFFFF"/>
                </a:solidFill>
              </a:rPr>
              <a:t>of</a:t>
            </a:r>
            <a:r>
              <a:rPr lang="en-US" sz="3200" b="1" dirty="0" smtClean="0">
                <a:solidFill>
                  <a:srgbClr val="FFFFFF"/>
                </a:solidFill>
              </a:rPr>
              <a:t> </a:t>
            </a:r>
            <a:r>
              <a:rPr lang="en-US" sz="3200" dirty="0" smtClean="0">
                <a:solidFill>
                  <a:srgbClr val="FFFFFF"/>
                </a:solidFill>
              </a:rPr>
              <a:t>something considered worth preserving…</a:t>
            </a:r>
          </a:p>
          <a:p>
            <a:endParaRPr lang="en-US" sz="3200" b="1" dirty="0" smtClean="0">
              <a:solidFill>
                <a:srgbClr val="FFFFFF"/>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946648"/>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a:buNone/>
            </a:pPr>
            <a:r>
              <a:rPr lang="en-US" sz="3294" b="1" dirty="0" smtClean="0">
                <a:solidFill>
                  <a:srgbClr val="F3C8A5"/>
                </a:solidFill>
              </a:rPr>
              <a:t>	</a:t>
            </a:r>
          </a:p>
          <a:p>
            <a:pPr algn="ctr">
              <a:buNone/>
            </a:pPr>
            <a:r>
              <a:rPr lang="en-US" sz="3294" b="1" dirty="0" smtClean="0">
                <a:solidFill>
                  <a:srgbClr val="F3C8A5"/>
                </a:solidFill>
              </a:rPr>
              <a:t>	</a:t>
            </a:r>
            <a:r>
              <a:rPr lang="en-US" sz="14400" b="1" dirty="0" smtClean="0">
                <a:solidFill>
                  <a:schemeClr val="accent3">
                    <a:lumMod val="60000"/>
                    <a:lumOff val="40000"/>
                  </a:schemeClr>
                </a:solidFill>
                <a:effectLst>
                  <a:outerShdw blurRad="50800" dist="38100" dir="2700000" algn="br">
                    <a:srgbClr val="000000">
                      <a:alpha val="43000"/>
                    </a:srgbClr>
                  </a:outerShdw>
                </a:effectLst>
              </a:rPr>
              <a:t>The 5G’s of 				</a:t>
            </a:r>
          </a:p>
          <a:p>
            <a:pPr algn="ctr">
              <a:buNone/>
            </a:pPr>
            <a:r>
              <a:rPr lang="en-US" sz="14400" b="1" dirty="0" smtClean="0">
                <a:solidFill>
                  <a:schemeClr val="accent3">
                    <a:lumMod val="60000"/>
                    <a:lumOff val="40000"/>
                  </a:schemeClr>
                </a:solidFill>
                <a:effectLst>
                  <a:outerShdw blurRad="50800" dist="38100" dir="2700000" algn="br">
                    <a:srgbClr val="000000">
                      <a:alpha val="43000"/>
                    </a:srgbClr>
                  </a:outerShdw>
                </a:effectLst>
              </a:rPr>
              <a:t>Year-Round Stewardship</a:t>
            </a:r>
            <a:endParaRPr lang="en-US" sz="3294" b="1" dirty="0" smtClean="0">
              <a:solidFill>
                <a:srgbClr val="F3C8A5"/>
              </a:solidFill>
            </a:endParaRPr>
          </a:p>
          <a:p>
            <a:pPr>
              <a:buClr>
                <a:schemeClr val="accent1">
                  <a:lumMod val="75000"/>
                </a:schemeClr>
              </a:buClr>
              <a:buFont typeface="Arial"/>
              <a:buChar char="•"/>
            </a:pPr>
            <a:r>
              <a:rPr lang="en-US" sz="11200" b="1" dirty="0" smtClean="0">
                <a:solidFill>
                  <a:srgbClr val="F3C8A5"/>
                </a:solidFill>
                <a:effectLst>
                  <a:outerShdw blurRad="50800" dist="38100" dir="2700000" algn="br">
                    <a:srgbClr val="000000">
                      <a:alpha val="43000"/>
                    </a:srgbClr>
                  </a:outerShdw>
                </a:effectLst>
              </a:rPr>
              <a:t>God</a:t>
            </a:r>
            <a:r>
              <a:rPr lang="en-US" sz="6400" dirty="0" smtClean="0">
                <a:solidFill>
                  <a:srgbClr val="FFFFFF"/>
                </a:solidFill>
              </a:rPr>
              <a:t> </a:t>
            </a:r>
            <a:r>
              <a:rPr lang="en-US" sz="7200" dirty="0" smtClean="0">
                <a:solidFill>
                  <a:srgbClr val="FFFFFF"/>
                </a:solidFill>
              </a:rPr>
              <a:t>–</a:t>
            </a:r>
            <a:r>
              <a:rPr lang="en-US" sz="4400" dirty="0" smtClean="0">
                <a:solidFill>
                  <a:srgbClr val="FFFFFF"/>
                </a:solidFill>
              </a:rPr>
              <a:t> </a:t>
            </a:r>
            <a:r>
              <a:rPr lang="en-US" sz="9600" dirty="0" smtClean="0">
                <a:solidFill>
                  <a:srgbClr val="FFFFFF"/>
                </a:solidFill>
              </a:rPr>
              <a:t>God is the giver of all that we have. God owns it all! EVERYTHING belongs to God! </a:t>
            </a:r>
            <a:r>
              <a:rPr lang="en-US" sz="8000" dirty="0" smtClean="0">
                <a:solidFill>
                  <a:srgbClr val="FFFFFF"/>
                </a:solidFill>
              </a:rPr>
              <a:t>Ps 24:1; 50:10</a:t>
            </a:r>
            <a:endParaRPr lang="en-US" sz="4000" dirty="0" smtClean="0"/>
          </a:p>
          <a:p>
            <a:pPr>
              <a:buClr>
                <a:schemeClr val="accent1">
                  <a:lumMod val="75000"/>
                </a:schemeClr>
              </a:buClr>
              <a:buFont typeface="Arial"/>
              <a:buChar char="•"/>
            </a:pPr>
            <a:r>
              <a:rPr lang="en-US" sz="11200" b="1" dirty="0" smtClean="0">
                <a:solidFill>
                  <a:srgbClr val="F3C8A5"/>
                </a:solidFill>
                <a:effectLst>
                  <a:outerShdw blurRad="50800" dist="38100" dir="2700000" algn="br">
                    <a:srgbClr val="000000">
                      <a:alpha val="43000"/>
                    </a:srgbClr>
                  </a:outerShdw>
                </a:effectLst>
              </a:rPr>
              <a:t>Grace</a:t>
            </a:r>
            <a:r>
              <a:rPr lang="en-US" sz="8000" dirty="0" smtClean="0">
                <a:solidFill>
                  <a:srgbClr val="FFFFFF"/>
                </a:solidFill>
              </a:rPr>
              <a:t> – </a:t>
            </a:r>
            <a:r>
              <a:rPr lang="en-US" sz="9600" dirty="0" smtClean="0">
                <a:solidFill>
                  <a:srgbClr val="FFFFFF"/>
                </a:solidFill>
              </a:rPr>
              <a:t>Think of it this way, as servants of Christ and stewards of God’s mercies. 1 Cor 4:1</a:t>
            </a:r>
            <a:endParaRPr lang="en-US" sz="4000" dirty="0" smtClean="0">
              <a:solidFill>
                <a:srgbClr val="FFFFFF"/>
              </a:solidFill>
            </a:endParaRPr>
          </a:p>
          <a:p>
            <a:pPr>
              <a:buNone/>
            </a:pPr>
            <a:r>
              <a:rPr lang="en-US" sz="3600" dirty="0" smtClean="0"/>
              <a:t>	</a:t>
            </a:r>
            <a:r>
              <a:rPr lang="en-US" sz="9600" dirty="0" smtClean="0">
                <a:solidFill>
                  <a:srgbClr val="FFFFFF"/>
                </a:solidFill>
              </a:rPr>
              <a:t>Grace begins when one person is full and another    is empty. One person is a have and the other a have-not. One is rich; the other is poor. Then grace comes into action as the emptiness of one is filled up by the fullness of the other. Our poverty is replaced    by His wealth. And all that not because we deserve it, but because Jesus is graciou</a:t>
            </a:r>
            <a:r>
              <a:rPr lang="en-US" sz="7200" dirty="0" smtClean="0">
                <a:solidFill>
                  <a:srgbClr val="FFFFFF"/>
                </a:solidFill>
              </a:rPr>
              <a:t>s. </a:t>
            </a:r>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02920" y="530352"/>
            <a:ext cx="8183880" cy="5641848"/>
          </a:xfrm>
        </p:spPr>
        <p:style>
          <a:lnRef idx="1">
            <a:schemeClr val="accent1"/>
          </a:lnRef>
          <a:fillRef idx="2">
            <a:schemeClr val="accent1"/>
          </a:fillRef>
          <a:effectRef idx="1">
            <a:schemeClr val="accent1"/>
          </a:effectRef>
          <a:fontRef idx="minor">
            <a:schemeClr val="dk1"/>
          </a:fontRef>
        </p:style>
        <p:txBody>
          <a:bodyPr>
            <a:normAutofit/>
          </a:bodyPr>
          <a:lstStyle/>
          <a:p>
            <a:pPr>
              <a:buClr>
                <a:schemeClr val="accent1">
                  <a:lumMod val="75000"/>
                </a:schemeClr>
              </a:buClr>
              <a:buFont typeface="Arial"/>
              <a:buChar char="•"/>
            </a:pPr>
            <a:r>
              <a:rPr lang="en-US" sz="2800" b="1" dirty="0" smtClean="0">
                <a:solidFill>
                  <a:srgbClr val="F3C8A5"/>
                </a:solidFill>
                <a:effectLst>
                  <a:outerShdw blurRad="50800" dist="38100" dir="2700000" algn="br">
                    <a:srgbClr val="000000">
                      <a:alpha val="43000"/>
                    </a:srgbClr>
                  </a:outerShdw>
                </a:effectLst>
              </a:rPr>
              <a:t>Gratitude</a:t>
            </a:r>
            <a:r>
              <a:rPr lang="en-US" sz="2800" dirty="0" smtClean="0">
                <a:solidFill>
                  <a:schemeClr val="bg1"/>
                </a:solidFill>
              </a:rPr>
              <a:t> – a person who has a deep sense of everything in life as a gift from God. </a:t>
            </a:r>
            <a:endParaRPr lang="en-US" sz="2800" b="1" dirty="0" smtClean="0">
              <a:solidFill>
                <a:schemeClr val="bg1"/>
              </a:solidFill>
            </a:endParaRPr>
          </a:p>
          <a:p>
            <a:pPr>
              <a:buNone/>
            </a:pPr>
            <a:r>
              <a:rPr lang="en-US" sz="2800" b="1" dirty="0" smtClean="0">
                <a:solidFill>
                  <a:srgbClr val="F3C8A5"/>
                </a:solidFill>
              </a:rPr>
              <a:t>	</a:t>
            </a:r>
            <a:r>
              <a:rPr lang="en-US" sz="2800" dirty="0" smtClean="0">
                <a:solidFill>
                  <a:schemeClr val="bg1"/>
                </a:solidFill>
              </a:rPr>
              <a:t>Gratitude is when the grace of Jesus penetrates the human heart, it rebounds back to God as gratitude. </a:t>
            </a:r>
          </a:p>
          <a:p>
            <a:pPr>
              <a:buClr>
                <a:schemeClr val="accent1">
                  <a:lumMod val="75000"/>
                </a:schemeClr>
              </a:buClr>
              <a:buFont typeface="Arial"/>
              <a:buChar char="•"/>
            </a:pPr>
            <a:r>
              <a:rPr lang="en-US" sz="2800" b="1" dirty="0" smtClean="0">
                <a:solidFill>
                  <a:schemeClr val="accent3">
                    <a:lumMod val="40000"/>
                    <a:lumOff val="60000"/>
                  </a:schemeClr>
                </a:solidFill>
                <a:effectLst>
                  <a:outerShdw blurRad="50800" dist="38100" dir="2700000" algn="br">
                    <a:srgbClr val="000000">
                      <a:alpha val="43000"/>
                    </a:srgbClr>
                  </a:outerShdw>
                </a:effectLst>
              </a:rPr>
              <a:t>Generosity</a:t>
            </a:r>
            <a:r>
              <a:rPr lang="en-US" sz="2800" dirty="0" smtClean="0">
                <a:solidFill>
                  <a:schemeClr val="bg1"/>
                </a:solidFill>
              </a:rPr>
              <a:t> – is a celebration of God’s gifts to us, especially the joy of salvation. Generosity is who we are…a disposition!</a:t>
            </a:r>
            <a:endParaRPr lang="en-US" sz="2800" b="1" dirty="0" smtClean="0">
              <a:solidFill>
                <a:schemeClr val="bg1"/>
              </a:solidFill>
            </a:endParaRPr>
          </a:p>
          <a:p>
            <a:pPr>
              <a:buClr>
                <a:schemeClr val="accent1">
                  <a:lumMod val="75000"/>
                </a:schemeClr>
              </a:buClr>
              <a:buFont typeface="Arial"/>
              <a:buChar char="•"/>
            </a:pPr>
            <a:r>
              <a:rPr lang="en-US" sz="2800" b="1" dirty="0" smtClean="0">
                <a:solidFill>
                  <a:schemeClr val="accent3">
                    <a:lumMod val="40000"/>
                    <a:lumOff val="60000"/>
                  </a:schemeClr>
                </a:solidFill>
                <a:effectLst>
                  <a:outerShdw blurRad="50800" dist="38100" dir="2700000" algn="br">
                    <a:srgbClr val="000000">
                      <a:alpha val="43000"/>
                    </a:srgbClr>
                  </a:outerShdw>
                </a:effectLst>
              </a:rPr>
              <a:t>Giving</a:t>
            </a:r>
            <a:r>
              <a:rPr lang="en-US" sz="2800" b="1" dirty="0" smtClean="0">
                <a:solidFill>
                  <a:schemeClr val="accent3">
                    <a:lumMod val="40000"/>
                    <a:lumOff val="60000"/>
                  </a:schemeClr>
                </a:solidFill>
              </a:rPr>
              <a:t> </a:t>
            </a:r>
            <a:r>
              <a:rPr lang="en-US" sz="2800" dirty="0" smtClean="0">
                <a:solidFill>
                  <a:schemeClr val="bg1"/>
                </a:solidFill>
              </a:rPr>
              <a:t>– to God is an act of worship and expression of faith. Giving is what we do! </a:t>
            </a:r>
          </a:p>
          <a:p>
            <a:pPr>
              <a:buClr>
                <a:schemeClr val="tx2">
                  <a:lumMod val="25000"/>
                  <a:lumOff val="75000"/>
                </a:schemeClr>
              </a:buClr>
            </a:pPr>
            <a:endParaRPr lang="en-US" sz="2800" b="1" dirty="0" smtClean="0">
              <a:solidFill>
                <a:schemeClr val="accent3">
                  <a:lumMod val="40000"/>
                  <a:lumOff val="60000"/>
                </a:schemeClr>
              </a:solidFill>
            </a:endParaRPr>
          </a:p>
          <a:p>
            <a:pPr>
              <a:buClr>
                <a:schemeClr val="tx2">
                  <a:lumMod val="25000"/>
                  <a:lumOff val="75000"/>
                </a:schemeClr>
              </a:buClr>
              <a:buNone/>
            </a:pPr>
            <a:endParaRPr lang="en-US" sz="2800" b="1" dirty="0" smtClean="0">
              <a:solidFill>
                <a:schemeClr val="bg1"/>
              </a:solidFill>
            </a:endParaRPr>
          </a:p>
          <a:p>
            <a:pPr>
              <a:buClr>
                <a:schemeClr val="tx2">
                  <a:lumMod val="25000"/>
                  <a:lumOff val="75000"/>
                </a:schemeClr>
              </a:buClr>
            </a:pPr>
            <a:endParaRPr lang="en-US" sz="2800" b="1" dirty="0" smtClean="0">
              <a:solidFill>
                <a:schemeClr val="bg1"/>
              </a:solidFill>
            </a:endParaRPr>
          </a:p>
          <a:p>
            <a:pPr>
              <a:buClr>
                <a:schemeClr val="tx2">
                  <a:lumMod val="25000"/>
                  <a:lumOff val="75000"/>
                </a:schemeClr>
              </a:buClr>
              <a:buNone/>
            </a:pPr>
            <a:endParaRPr lang="en-US" sz="2800" b="1" dirty="0" smtClean="0">
              <a:solidFill>
                <a:schemeClr val="bg1"/>
              </a:solidFill>
            </a:endParaRPr>
          </a:p>
          <a:p>
            <a:pPr>
              <a:buClr>
                <a:schemeClr val="tx2">
                  <a:lumMod val="25000"/>
                  <a:lumOff val="75000"/>
                </a:schemeClr>
              </a:buClr>
              <a:buNone/>
            </a:pPr>
            <a:endParaRPr lang="en-US" sz="2800" b="1" dirty="0" smtClean="0">
              <a:solidFill>
                <a:schemeClr val="bg1"/>
              </a:solidFill>
            </a:endParaRPr>
          </a:p>
          <a:p>
            <a:pPr>
              <a:buClr>
                <a:schemeClr val="tx2">
                  <a:lumMod val="25000"/>
                  <a:lumOff val="75000"/>
                </a:schemeClr>
              </a:buClr>
            </a:pPr>
            <a:endParaRPr lang="en-US" sz="2800" b="1" dirty="0" smtClean="0">
              <a:solidFill>
                <a:schemeClr val="bg1"/>
              </a:solidFill>
            </a:endParaRPr>
          </a:p>
          <a:p>
            <a:endParaRPr lang="en-US" dirty="0" smtClean="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838200"/>
            <a:ext cx="6610350" cy="4343400"/>
          </a:xfrm>
        </p:spPr>
        <p:txBody>
          <a:bodyPr>
            <a:normAutofit fontScale="77500" lnSpcReduction="20000"/>
          </a:bodyPr>
          <a:lstStyle/>
          <a:p>
            <a:pPr>
              <a:buNone/>
            </a:pPr>
            <a:r>
              <a:rPr lang="en-US" sz="3600" dirty="0" smtClean="0">
                <a:solidFill>
                  <a:srgbClr val="FFFFFF"/>
                </a:solidFill>
              </a:rPr>
              <a:t>	</a:t>
            </a:r>
          </a:p>
          <a:p>
            <a:pPr>
              <a:buNone/>
            </a:pPr>
            <a:r>
              <a:rPr lang="en-US" sz="4757" b="1" dirty="0" smtClean="0">
                <a:solidFill>
                  <a:srgbClr val="FFFFFF"/>
                </a:solidFill>
                <a:effectLst>
                  <a:outerShdw blurRad="50800" dist="38100" dir="2700000" algn="br">
                    <a:srgbClr val="000000">
                      <a:alpha val="43000"/>
                    </a:srgbClr>
                  </a:outerShdw>
                </a:effectLst>
              </a:rPr>
              <a:t>How much should I give?</a:t>
            </a:r>
          </a:p>
          <a:p>
            <a:pPr>
              <a:buNone/>
            </a:pPr>
            <a:r>
              <a:rPr lang="en-US" sz="4757" b="1" dirty="0" smtClean="0">
                <a:solidFill>
                  <a:srgbClr val="FFFFFF"/>
                </a:solidFill>
                <a:effectLst>
                  <a:outerShdw blurRad="50800" dist="38100" dir="2700000" algn="br">
                    <a:srgbClr val="000000">
                      <a:alpha val="43000"/>
                    </a:srgbClr>
                  </a:outerShdw>
                </a:effectLst>
              </a:rPr>
              <a:t>How much is enough?</a:t>
            </a:r>
            <a:r>
              <a:rPr lang="en-US" sz="3600" dirty="0" smtClean="0">
                <a:solidFill>
                  <a:srgbClr val="FFFFFF"/>
                </a:solidFill>
                <a:effectLst>
                  <a:outerShdw blurRad="50800" dist="38100" dir="2700000" algn="br">
                    <a:srgbClr val="000000">
                      <a:alpha val="43000"/>
                    </a:srgbClr>
                  </a:outerShdw>
                </a:effectLst>
              </a:rPr>
              <a:t> </a:t>
            </a:r>
          </a:p>
          <a:p>
            <a:r>
              <a:rPr lang="en-US" sz="3600" b="1" dirty="0" smtClean="0">
                <a:solidFill>
                  <a:srgbClr val="FFFFFF"/>
                </a:solidFill>
              </a:rPr>
              <a:t>Time</a:t>
            </a:r>
            <a:r>
              <a:rPr lang="en-US" sz="3600" dirty="0" smtClean="0">
                <a:solidFill>
                  <a:srgbClr val="FFFFFF"/>
                </a:solidFill>
              </a:rPr>
              <a:t> (energy and effort)</a:t>
            </a:r>
          </a:p>
          <a:p>
            <a:r>
              <a:rPr lang="en-US" sz="3600" b="1" dirty="0" smtClean="0">
                <a:solidFill>
                  <a:srgbClr val="FFFFFF"/>
                </a:solidFill>
              </a:rPr>
              <a:t>Energy</a:t>
            </a:r>
          </a:p>
          <a:p>
            <a:r>
              <a:rPr lang="en-US" sz="3600" b="1" dirty="0" smtClean="0">
                <a:solidFill>
                  <a:srgbClr val="FFFFFF"/>
                </a:solidFill>
              </a:rPr>
              <a:t>Talents</a:t>
            </a:r>
          </a:p>
          <a:p>
            <a:r>
              <a:rPr lang="en-US" sz="3600" b="1" dirty="0" smtClean="0">
                <a:solidFill>
                  <a:srgbClr val="FFFFFF"/>
                </a:solidFill>
              </a:rPr>
              <a:t>Money</a:t>
            </a:r>
            <a:endParaRPr lang="en-US" sz="3600" b="1" dirty="0">
              <a:solidFill>
                <a:srgbClr val="FFFFFF"/>
              </a:solidFill>
            </a:endParaRPr>
          </a:p>
        </p:txBody>
      </p:sp>
      <p:pic>
        <p:nvPicPr>
          <p:cNvPr id="5" name="Picture 4" descr="download-6.jpg"/>
          <p:cNvPicPr>
            <a:picLocks noChangeAspect="1"/>
          </p:cNvPicPr>
          <p:nvPr/>
        </p:nvPicPr>
        <p:blipFill>
          <a:blip r:embed="rId3"/>
          <a:srcRect r="65829"/>
          <a:stretch>
            <a:fillRect/>
          </a:stretch>
        </p:blipFill>
        <p:spPr>
          <a:xfrm>
            <a:off x="5422232" y="3581400"/>
            <a:ext cx="3416968"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042276" cy="4343400"/>
          </a:xfrm>
        </p:spPr>
        <p:txBody>
          <a:bodyPr>
            <a:normAutofit lnSpcReduction="10000"/>
          </a:bodyPr>
          <a:lstStyle/>
          <a:p>
            <a:pPr>
              <a:buNone/>
            </a:pPr>
            <a:r>
              <a:rPr lang="en-US" sz="3200" b="1" dirty="0" smtClean="0">
                <a:solidFill>
                  <a:srgbClr val="F3C8A5"/>
                </a:solidFill>
                <a:effectLst>
                  <a:outerShdw blurRad="50800" dist="38100" dir="2700000" algn="br">
                    <a:srgbClr val="000000">
                      <a:alpha val="43000"/>
                    </a:srgbClr>
                  </a:outerShdw>
                </a:effectLst>
              </a:rPr>
              <a:t>Luke 21:1-4</a:t>
            </a:r>
          </a:p>
          <a:p>
            <a:pPr>
              <a:buNone/>
            </a:pPr>
            <a:r>
              <a:rPr lang="en-US" sz="3600" b="1" dirty="0" smtClean="0">
                <a:solidFill>
                  <a:srgbClr val="F3C8A5"/>
                </a:solidFill>
                <a:effectLst>
                  <a:outerShdw blurRad="50800" dist="38100" dir="2700000" algn="br">
                    <a:srgbClr val="000000">
                      <a:alpha val="43000"/>
                    </a:srgbClr>
                  </a:outerShdw>
                </a:effectLst>
              </a:rPr>
              <a:t>A Poor Widow Gives All She Has</a:t>
            </a:r>
          </a:p>
          <a:p>
            <a:pPr>
              <a:buNone/>
            </a:pPr>
            <a:endParaRPr lang="en-US" sz="3200" b="1" dirty="0" smtClean="0">
              <a:solidFill>
                <a:srgbClr val="F3C8A5"/>
              </a:solidFill>
            </a:endParaRPr>
          </a:p>
          <a:p>
            <a:r>
              <a:rPr lang="en-US" sz="3200" dirty="0" smtClean="0">
                <a:solidFill>
                  <a:srgbClr val="F3C8A5"/>
                </a:solidFill>
              </a:rPr>
              <a:t>Giving out of wealth and             surplus vs. sacrificially</a:t>
            </a:r>
          </a:p>
          <a:p>
            <a:r>
              <a:rPr lang="en-US" sz="3200" dirty="0" smtClean="0">
                <a:solidFill>
                  <a:srgbClr val="F3C8A5"/>
                </a:solidFill>
              </a:rPr>
              <a:t>Giving beyond convenience        comfort </a:t>
            </a:r>
          </a:p>
          <a:p>
            <a:pPr>
              <a:buNone/>
            </a:pPr>
            <a:endParaRPr lang="en-US" sz="3200" b="1" dirty="0" smtClean="0">
              <a:solidFill>
                <a:srgbClr val="F3C8A5"/>
              </a:solidFill>
            </a:endParaRPr>
          </a:p>
          <a:p>
            <a:pPr>
              <a:buNone/>
            </a:pPr>
            <a:endParaRPr lang="en-US" sz="3200" b="1" dirty="0">
              <a:solidFill>
                <a:srgbClr val="F3C8A5"/>
              </a:solidFill>
            </a:endParaRPr>
          </a:p>
        </p:txBody>
      </p:sp>
      <p:pic>
        <p:nvPicPr>
          <p:cNvPr id="4" name="Picture 3" descr="images-73.jpg"/>
          <p:cNvPicPr>
            <a:picLocks noChangeAspect="1"/>
          </p:cNvPicPr>
          <p:nvPr/>
        </p:nvPicPr>
        <p:blipFill>
          <a:blip r:embed="rId3">
            <a:alphaModFix/>
            <a:lum bright="26000" contrast="-19000"/>
          </a:blip>
          <a:stretch>
            <a:fillRect/>
          </a:stretch>
        </p:blipFill>
        <p:spPr>
          <a:xfrm>
            <a:off x="6096000" y="2227342"/>
            <a:ext cx="2895600" cy="424965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295400"/>
            <a:ext cx="8042276" cy="4343400"/>
          </a:xfrm>
        </p:spPr>
        <p:style>
          <a:lnRef idx="1">
            <a:schemeClr val="accent1"/>
          </a:lnRef>
          <a:fillRef idx="2">
            <a:schemeClr val="accent1"/>
          </a:fillRef>
          <a:effectRef idx="1">
            <a:schemeClr val="accent1"/>
          </a:effectRef>
          <a:fontRef idx="minor">
            <a:schemeClr val="dk1"/>
          </a:fontRef>
        </p:style>
        <p:txBody>
          <a:bodyPr>
            <a:normAutofit/>
          </a:bodyPr>
          <a:lstStyle/>
          <a:p>
            <a:pPr algn="ctr">
              <a:buNone/>
            </a:pPr>
            <a:r>
              <a:rPr lang="en-US" sz="4400" b="1" dirty="0" smtClean="0">
                <a:solidFill>
                  <a:srgbClr val="F3C8A5"/>
                </a:solidFill>
                <a:effectLst>
                  <a:outerShdw blurRad="50800" dist="38100" dir="2700000" algn="br">
                    <a:srgbClr val="000000">
                      <a:alpha val="43000"/>
                    </a:srgbClr>
                  </a:outerShdw>
                </a:effectLst>
              </a:rPr>
              <a:t>Stewardship is an… </a:t>
            </a:r>
          </a:p>
          <a:p>
            <a:r>
              <a:rPr lang="en-US" sz="3600" b="1" dirty="0" smtClean="0">
                <a:solidFill>
                  <a:srgbClr val="F3C8A5"/>
                </a:solidFill>
                <a:effectLst>
                  <a:outerShdw blurRad="50800" dist="38100" dir="2700000" algn="br">
                    <a:srgbClr val="000000">
                      <a:alpha val="43000"/>
                    </a:srgbClr>
                  </a:outerShdw>
                </a:effectLst>
              </a:rPr>
              <a:t>expression of faith! </a:t>
            </a:r>
          </a:p>
          <a:p>
            <a:r>
              <a:rPr lang="en-US" sz="3600" b="1" dirty="0" smtClean="0">
                <a:solidFill>
                  <a:srgbClr val="F3C8A5"/>
                </a:solidFill>
                <a:effectLst>
                  <a:outerShdw blurRad="50800" dist="38100" dir="2700000" algn="br">
                    <a:srgbClr val="000000">
                      <a:alpha val="43000"/>
                    </a:srgbClr>
                  </a:outerShdw>
                </a:effectLst>
              </a:rPr>
              <a:t>act of worship! </a:t>
            </a:r>
          </a:p>
          <a:p>
            <a:endParaRPr lang="en-US" sz="3200" b="1" dirty="0" smtClean="0">
              <a:solidFill>
                <a:srgbClr val="F3C8A5"/>
              </a:solidFill>
            </a:endParaRPr>
          </a:p>
          <a:p>
            <a:endParaRPr lang="en-US" sz="3200" b="1" dirty="0" smtClean="0">
              <a:solidFill>
                <a:srgbClr val="F3C8A5"/>
              </a:solidFill>
            </a:endParaRPr>
          </a:p>
          <a:p>
            <a:endParaRPr lang="en-US" sz="3200" b="1" dirty="0" smtClean="0">
              <a:solidFill>
                <a:srgbClr val="F3C8A5"/>
              </a:solidFill>
            </a:endParaRPr>
          </a:p>
          <a:p>
            <a:pPr>
              <a:buNone/>
            </a:pPr>
            <a:endParaRPr lang="en-US" sz="3200" dirty="0"/>
          </a:p>
        </p:txBody>
      </p:sp>
      <p:pic>
        <p:nvPicPr>
          <p:cNvPr id="4" name="Picture 3" descr="Giving-to-God-BKG.jpg"/>
          <p:cNvPicPr>
            <a:picLocks noChangeAspect="1"/>
          </p:cNvPicPr>
          <p:nvPr/>
        </p:nvPicPr>
        <p:blipFill>
          <a:blip r:embed="rId3"/>
          <a:stretch>
            <a:fillRect/>
          </a:stretch>
        </p:blipFill>
        <p:spPr>
          <a:xfrm>
            <a:off x="5105400" y="3764362"/>
            <a:ext cx="3200400" cy="24078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410200"/>
            <a:ext cx="9144000" cy="990600"/>
          </a:xfrm>
          <a:effectLst>
            <a:outerShdw blurRad="50800" dist="38100" dir="540000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556" b="1" dirty="0" smtClean="0">
                <a:solidFill>
                  <a:schemeClr val="bg1"/>
                </a:solidFill>
                <a:effectLst>
                  <a:outerShdw blurRad="50800" dist="38100" dir="2700000" algn="br">
                    <a:srgbClr val="000000">
                      <a:alpha val="43000"/>
                    </a:srgbClr>
                  </a:outerShdw>
                </a:effectLst>
              </a:rPr>
              <a:t>Stewardship touches </a:t>
            </a:r>
            <a:br>
              <a:rPr lang="en-US" sz="3556" b="1" dirty="0" smtClean="0">
                <a:solidFill>
                  <a:schemeClr val="bg1"/>
                </a:solidFill>
                <a:effectLst>
                  <a:outerShdw blurRad="50800" dist="38100" dir="2700000" algn="br">
                    <a:srgbClr val="000000">
                      <a:alpha val="43000"/>
                    </a:srgbClr>
                  </a:outerShdw>
                </a:effectLst>
              </a:rPr>
            </a:br>
            <a:r>
              <a:rPr lang="en-US" sz="3556" b="1" dirty="0" smtClean="0">
                <a:solidFill>
                  <a:schemeClr val="bg1"/>
                </a:solidFill>
                <a:effectLst>
                  <a:outerShdw blurRad="50800" dist="38100" dir="2700000" algn="br">
                    <a:srgbClr val="000000">
                      <a:alpha val="43000"/>
                    </a:srgbClr>
                  </a:outerShdw>
                </a:effectLst>
              </a:rPr>
              <a:t>every aspect of life and ministry</a:t>
            </a:r>
            <a:endParaRPr lang="en-US" sz="3556" b="1" dirty="0">
              <a:solidFill>
                <a:schemeClr val="bg1"/>
              </a:solidFill>
              <a:effectLst>
                <a:outerShdw blurRad="50800" dist="38100" dir="2700000" algn="br">
                  <a:srgbClr val="000000">
                    <a:alpha val="43000"/>
                  </a:srgbClr>
                </a:outerShdw>
              </a:effectLst>
            </a:endParaRPr>
          </a:p>
        </p:txBody>
      </p:sp>
      <p:graphicFrame>
        <p:nvGraphicFramePr>
          <p:cNvPr id="4" name="Content Placeholder 3"/>
          <p:cNvGraphicFramePr>
            <a:graphicFrameLocks noGrp="1"/>
          </p:cNvGraphicFramePr>
          <p:nvPr>
            <p:ph idx="1"/>
          </p:nvPr>
        </p:nvGraphicFramePr>
        <p:xfrm>
          <a:off x="731520" y="530352"/>
          <a:ext cx="7650480" cy="487984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5257800"/>
            <a:ext cx="8042277" cy="9906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200" b="1" dirty="0" smtClean="0">
                <a:solidFill>
                  <a:schemeClr val="bg1"/>
                </a:solidFill>
                <a:effectLst>
                  <a:outerShdw blurRad="50800" dist="38100" dir="2700000" algn="br">
                    <a:srgbClr val="000000">
                      <a:alpha val="43000"/>
                    </a:srgbClr>
                  </a:outerShdw>
                </a:effectLst>
              </a:rPr>
              <a:t>God is the source of everything </a:t>
            </a:r>
            <a:br>
              <a:rPr lang="en-US" sz="3200" b="1" dirty="0" smtClean="0">
                <a:solidFill>
                  <a:schemeClr val="bg1"/>
                </a:solidFill>
                <a:effectLst>
                  <a:outerShdw blurRad="50800" dist="38100" dir="2700000" algn="br">
                    <a:srgbClr val="000000">
                      <a:alpha val="43000"/>
                    </a:srgbClr>
                  </a:outerShdw>
                </a:effectLst>
              </a:rPr>
            </a:br>
            <a:r>
              <a:rPr lang="en-US" sz="3200" b="1" dirty="0" smtClean="0">
                <a:solidFill>
                  <a:schemeClr val="bg1"/>
                </a:solidFill>
                <a:effectLst>
                  <a:outerShdw blurRad="50800" dist="38100" dir="2700000" algn="br">
                    <a:srgbClr val="000000">
                      <a:alpha val="43000"/>
                    </a:srgbClr>
                  </a:outerShdw>
                </a:effectLst>
              </a:rPr>
              <a:t>and owns it all! </a:t>
            </a:r>
            <a:endParaRPr lang="en-US" sz="3200" b="1" dirty="0">
              <a:solidFill>
                <a:schemeClr val="bg1"/>
              </a:solidFill>
              <a:effectLst>
                <a:outerShdw blurRad="50800" dist="38100" dir="2700000" algn="br">
                  <a:srgbClr val="000000">
                    <a:alpha val="43000"/>
                  </a:srgbClr>
                </a:outerShdw>
              </a:effectLst>
            </a:endParaRPr>
          </a:p>
        </p:txBody>
      </p:sp>
      <p:sp>
        <p:nvSpPr>
          <p:cNvPr id="3" name="Content Placeholder 2"/>
          <p:cNvSpPr>
            <a:spLocks noGrp="1"/>
          </p:cNvSpPr>
          <p:nvPr>
            <p:ph idx="1"/>
          </p:nvPr>
        </p:nvSpPr>
        <p:spPr>
          <a:xfrm>
            <a:off x="549275" y="609601"/>
            <a:ext cx="8042276" cy="4343400"/>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buNone/>
            </a:pPr>
            <a:r>
              <a:rPr lang="en-US" dirty="0" smtClean="0">
                <a:solidFill>
                  <a:srgbClr val="FFFFFF"/>
                </a:solidFill>
              </a:rPr>
              <a:t>	</a:t>
            </a:r>
          </a:p>
          <a:p>
            <a:pPr>
              <a:buNone/>
            </a:pPr>
            <a:r>
              <a:rPr lang="en-US" b="1" dirty="0" smtClean="0">
                <a:solidFill>
                  <a:srgbClr val="FFFFFF"/>
                </a:solidFill>
              </a:rPr>
              <a:t>	</a:t>
            </a:r>
            <a:r>
              <a:rPr lang="en-US" b="1" dirty="0" smtClean="0">
                <a:solidFill>
                  <a:schemeClr val="accent3">
                    <a:lumMod val="40000"/>
                    <a:lumOff val="60000"/>
                  </a:schemeClr>
                </a:solidFill>
              </a:rPr>
              <a:t>Deut 8:18 </a:t>
            </a:r>
            <a:r>
              <a:rPr lang="en-US" dirty="0" smtClean="0">
                <a:solidFill>
                  <a:schemeClr val="accent3">
                    <a:lumMod val="40000"/>
                    <a:lumOff val="60000"/>
                  </a:schemeClr>
                </a:solidFill>
              </a:rPr>
              <a:t>Remember the Lord your God, for it is he who gives you the power to get wealth.</a:t>
            </a:r>
            <a:r>
              <a:rPr lang="en-US" b="1" dirty="0" smtClean="0">
                <a:solidFill>
                  <a:srgbClr val="F3C8A5"/>
                </a:solidFill>
              </a:rPr>
              <a:t> </a:t>
            </a:r>
          </a:p>
          <a:p>
            <a:pPr>
              <a:buNone/>
            </a:pPr>
            <a:r>
              <a:rPr lang="en-US" b="1" dirty="0" smtClean="0">
                <a:solidFill>
                  <a:srgbClr val="F3C8A5"/>
                </a:solidFill>
              </a:rPr>
              <a:t>	I Chronicles 29:14</a:t>
            </a:r>
            <a:r>
              <a:rPr lang="en-US" dirty="0" smtClean="0">
                <a:solidFill>
                  <a:srgbClr val="F3C8A5"/>
                </a:solidFill>
              </a:rPr>
              <a:t> all things come from you and of your own hand have we given you.</a:t>
            </a:r>
            <a:br>
              <a:rPr lang="en-US" dirty="0" smtClean="0">
                <a:solidFill>
                  <a:srgbClr val="F3C8A5"/>
                </a:solidFill>
              </a:rPr>
            </a:br>
            <a:r>
              <a:rPr lang="en-US" b="1" dirty="0" smtClean="0">
                <a:solidFill>
                  <a:schemeClr val="accent3">
                    <a:lumMod val="40000"/>
                    <a:lumOff val="60000"/>
                  </a:schemeClr>
                </a:solidFill>
              </a:rPr>
              <a:t>  </a:t>
            </a:r>
            <a:endParaRPr lang="en-US" dirty="0" smtClean="0">
              <a:solidFill>
                <a:srgbClr val="FFFFFF"/>
              </a:solidFill>
            </a:endParaRPr>
          </a:p>
          <a:p>
            <a:pPr>
              <a:buClr>
                <a:schemeClr val="tx2">
                  <a:lumMod val="50000"/>
                  <a:lumOff val="50000"/>
                </a:schemeClr>
              </a:buClr>
              <a:buFont typeface="Arial"/>
              <a:buChar char="•"/>
            </a:pPr>
            <a:r>
              <a:rPr lang="en-US" b="1" dirty="0" smtClean="0">
                <a:solidFill>
                  <a:srgbClr val="FBCC9A"/>
                </a:solidFill>
              </a:rPr>
              <a:t>Human Body:</a:t>
            </a:r>
            <a:r>
              <a:rPr lang="en-US" dirty="0" smtClean="0">
                <a:solidFill>
                  <a:srgbClr val="FFFFFF"/>
                </a:solidFill>
              </a:rPr>
              <a:t> physical strength, health, emotions, intellect, creativity, skills and spiritual gifts.</a:t>
            </a:r>
          </a:p>
          <a:p>
            <a:pPr>
              <a:buClr>
                <a:schemeClr val="tx2">
                  <a:lumMod val="50000"/>
                  <a:lumOff val="50000"/>
                </a:schemeClr>
              </a:buClr>
              <a:buFont typeface="Arial"/>
              <a:buChar char="•"/>
            </a:pPr>
            <a:r>
              <a:rPr lang="en-US" b="1" dirty="0" smtClean="0">
                <a:solidFill>
                  <a:srgbClr val="FBCC9A"/>
                </a:solidFill>
              </a:rPr>
              <a:t>Creation</a:t>
            </a:r>
            <a:r>
              <a:rPr lang="en-US" dirty="0" smtClean="0">
                <a:solidFill>
                  <a:srgbClr val="FBCC9A"/>
                </a:solidFill>
              </a:rPr>
              <a:t>:</a:t>
            </a:r>
            <a:r>
              <a:rPr lang="en-US" dirty="0" smtClean="0">
                <a:solidFill>
                  <a:srgbClr val="FFFFFF"/>
                </a:solidFill>
              </a:rPr>
              <a:t> animals and plants, air and water, minerals and all resources to build habitation and commerce.</a:t>
            </a:r>
            <a:endParaRPr lang="en-US" b="1" dirty="0" smtClean="0">
              <a:solidFill>
                <a:srgbClr val="FBCC9A"/>
              </a:solidFill>
            </a:endParaRPr>
          </a:p>
          <a:p>
            <a:pPr>
              <a:buClr>
                <a:schemeClr val="tx2">
                  <a:lumMod val="50000"/>
                  <a:lumOff val="50000"/>
                </a:schemeClr>
              </a:buClr>
              <a:buSzPct val="115000"/>
              <a:buFont typeface="Arial"/>
              <a:buChar char="•"/>
            </a:pPr>
            <a:r>
              <a:rPr lang="en-US" b="1" dirty="0" smtClean="0">
                <a:solidFill>
                  <a:srgbClr val="FBCC9A"/>
                </a:solidFill>
              </a:rPr>
              <a:t>Material:</a:t>
            </a:r>
            <a:r>
              <a:rPr lang="en-US" dirty="0" smtClean="0">
                <a:solidFill>
                  <a:srgbClr val="FFFFFF"/>
                </a:solidFill>
              </a:rPr>
              <a:t> careers, homes, material possessions, savings accounts and investments</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5524" y="1447800"/>
            <a:ext cx="8042276" cy="4343400"/>
          </a:xfrm>
        </p:spPr>
        <p:txBody>
          <a:bodyPr/>
          <a:lstStyle/>
          <a:p>
            <a:pPr>
              <a:buNone/>
            </a:pPr>
            <a:endParaRPr lang="en-US" dirty="0" smtClean="0"/>
          </a:p>
          <a:p>
            <a:pPr>
              <a:buNone/>
            </a:pPr>
            <a:endParaRPr lang="en-US" dirty="0" smtClean="0"/>
          </a:p>
          <a:p>
            <a:pPr>
              <a:buNone/>
            </a:pPr>
            <a:r>
              <a:rPr lang="en-US" dirty="0" smtClean="0"/>
              <a:t>	</a:t>
            </a:r>
            <a:r>
              <a:rPr lang="en-US" sz="3600" b="1" dirty="0" smtClean="0">
                <a:solidFill>
                  <a:srgbClr val="FFFFFF"/>
                </a:solidFill>
              </a:rPr>
              <a:t>In your</a:t>
            </a:r>
            <a:r>
              <a:rPr lang="en-US" sz="3600" b="1" dirty="0" smtClean="0">
                <a:solidFill>
                  <a:srgbClr val="FFFFFF"/>
                </a:solidFill>
              </a:rPr>
              <a:t> own words </a:t>
            </a:r>
            <a:r>
              <a:rPr lang="en-US" sz="3600" b="1" dirty="0" smtClean="0">
                <a:solidFill>
                  <a:srgbClr val="FFFFFF"/>
                </a:solidFill>
              </a:rPr>
              <a:t>describe stewardship… </a:t>
            </a:r>
            <a:endParaRPr lang="en-US" sz="3600" b="1"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5257800"/>
            <a:ext cx="8042277" cy="12954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200" b="1" dirty="0" smtClean="0">
                <a:solidFill>
                  <a:srgbClr val="F3C8A5"/>
                </a:solidFill>
                <a:effectLst>
                  <a:outerShdw blurRad="50800" dist="38100" dir="2700000" algn="br">
                    <a:srgbClr val="000000">
                      <a:alpha val="43000"/>
                    </a:srgbClr>
                  </a:outerShdw>
                </a:effectLst>
              </a:rPr>
              <a:t>Without apology we ask others to be apart of God’s mission—the saving grace            of Jesus. </a:t>
            </a:r>
            <a:endParaRPr lang="en-US" sz="3200" b="1" dirty="0">
              <a:solidFill>
                <a:srgbClr val="F3C8A5"/>
              </a:solidFill>
              <a:effectLst>
                <a:outerShdw blurRad="50800" dist="38100" dir="2700000" algn="br">
                  <a:srgbClr val="000000">
                    <a:alpha val="43000"/>
                  </a:srgbClr>
                </a:outerShdw>
              </a:effectLst>
            </a:endParaRPr>
          </a:p>
        </p:txBody>
      </p:sp>
      <p:sp>
        <p:nvSpPr>
          <p:cNvPr id="3" name="Content Placeholder 2"/>
          <p:cNvSpPr>
            <a:spLocks noGrp="1"/>
          </p:cNvSpPr>
          <p:nvPr>
            <p:ph idx="1"/>
          </p:nvPr>
        </p:nvSpPr>
        <p:spPr>
          <a:xfrm>
            <a:off x="549275" y="304800"/>
            <a:ext cx="8042276" cy="46482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3027" dirty="0" smtClean="0">
              <a:solidFill>
                <a:srgbClr val="FFFFFF"/>
              </a:solidFill>
            </a:endParaRPr>
          </a:p>
          <a:p>
            <a:r>
              <a:rPr lang="en-US" sz="2800" dirty="0" smtClean="0">
                <a:solidFill>
                  <a:srgbClr val="FFFFFF"/>
                </a:solidFill>
              </a:rPr>
              <a:t>Stewards invite people into a new way of relating to their resources.</a:t>
            </a:r>
          </a:p>
          <a:p>
            <a:r>
              <a:rPr lang="en-US" sz="2800" dirty="0" smtClean="0">
                <a:solidFill>
                  <a:srgbClr val="FFFFFF"/>
                </a:solidFill>
              </a:rPr>
              <a:t>I can ask for participation and money standing up not bowing down, because I believe in what I am about. I believe I have something important to offer. [Nouwen, 19]</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91844"/>
            <a:ext cx="8042276" cy="1336956"/>
          </a:xfrm>
        </p:spPr>
        <p:txBody>
          <a:bodyPr/>
          <a:lstStyle/>
          <a:p>
            <a:r>
              <a:rPr lang="en-US" sz="4000" b="1" dirty="0" smtClean="0">
                <a:solidFill>
                  <a:schemeClr val="accent3">
                    <a:lumMod val="40000"/>
                    <a:lumOff val="60000"/>
                  </a:schemeClr>
                </a:solidFill>
                <a:effectLst>
                  <a:outerShdw blurRad="50800" dist="38100" dir="2700000" algn="br">
                    <a:srgbClr val="000000">
                      <a:alpha val="43000"/>
                    </a:srgbClr>
                  </a:outerShdw>
                </a:effectLst>
              </a:rPr>
              <a:t>Who do you talk with about </a:t>
            </a:r>
            <a:br>
              <a:rPr lang="en-US" sz="4000" b="1" dirty="0" smtClean="0">
                <a:solidFill>
                  <a:schemeClr val="accent3">
                    <a:lumMod val="40000"/>
                    <a:lumOff val="60000"/>
                  </a:schemeClr>
                </a:solidFill>
                <a:effectLst>
                  <a:outerShdw blurRad="50800" dist="38100" dir="2700000" algn="br">
                    <a:srgbClr val="000000">
                      <a:alpha val="43000"/>
                    </a:srgbClr>
                  </a:outerShdw>
                </a:effectLst>
              </a:rPr>
            </a:br>
            <a:r>
              <a:rPr lang="en-US" sz="4000" b="1" dirty="0" smtClean="0">
                <a:solidFill>
                  <a:schemeClr val="accent3">
                    <a:lumMod val="40000"/>
                    <a:lumOff val="60000"/>
                  </a:schemeClr>
                </a:solidFill>
                <a:effectLst>
                  <a:outerShdw blurRad="50800" dist="38100" dir="2700000" algn="br">
                    <a:srgbClr val="000000">
                      <a:alpha val="43000"/>
                    </a:srgbClr>
                  </a:outerShdw>
                </a:effectLst>
              </a:rPr>
              <a:t>your money?</a:t>
            </a:r>
            <a:endParaRPr lang="en-US" sz="4000" b="1" dirty="0">
              <a:solidFill>
                <a:schemeClr val="accent3">
                  <a:lumMod val="40000"/>
                  <a:lumOff val="60000"/>
                </a:schemeClr>
              </a:solidFill>
              <a:effectLst>
                <a:outerShdw blurRad="50800" dist="38100" dir="2700000" algn="br">
                  <a:srgbClr val="000000">
                    <a:alpha val="43000"/>
                  </a:srgbClr>
                </a:outerShdw>
              </a:effectLst>
            </a:endParaRPr>
          </a:p>
        </p:txBody>
      </p:sp>
      <p:sp>
        <p:nvSpPr>
          <p:cNvPr id="3" name="Content Placeholder 2"/>
          <p:cNvSpPr>
            <a:spLocks noGrp="1"/>
          </p:cNvSpPr>
          <p:nvPr>
            <p:ph idx="1"/>
          </p:nvPr>
        </p:nvSpPr>
        <p:spPr>
          <a:xfrm>
            <a:off x="549274" y="1981200"/>
            <a:ext cx="8366125" cy="4343400"/>
          </a:xfrm>
        </p:spPr>
        <p:txBody>
          <a:bodyPr>
            <a:normAutofit/>
          </a:bodyPr>
          <a:lstStyle/>
          <a:p>
            <a:r>
              <a:rPr lang="en-US" sz="3027" dirty="0" smtClean="0">
                <a:solidFill>
                  <a:srgbClr val="F3C8A5"/>
                </a:solidFill>
                <a:effectLst>
                  <a:outerShdw blurRad="50800" dist="38100" dir="2700000" algn="br">
                    <a:srgbClr val="000000">
                      <a:alpha val="43000"/>
                    </a:srgbClr>
                  </a:outerShdw>
                </a:effectLst>
              </a:rPr>
              <a:t>Financial advisors</a:t>
            </a:r>
          </a:p>
          <a:p>
            <a:r>
              <a:rPr lang="en-US" sz="3027" dirty="0" smtClean="0">
                <a:solidFill>
                  <a:srgbClr val="F3C8A5"/>
                </a:solidFill>
                <a:effectLst>
                  <a:outerShdw blurRad="50800" dist="38100" dir="2700000" algn="br">
                    <a:srgbClr val="000000">
                      <a:alpha val="43000"/>
                    </a:srgbClr>
                  </a:outerShdw>
                </a:effectLst>
              </a:rPr>
              <a:t>Estate Planners</a:t>
            </a:r>
          </a:p>
          <a:p>
            <a:r>
              <a:rPr lang="en-US" sz="3027" dirty="0" smtClean="0">
                <a:solidFill>
                  <a:srgbClr val="F3C8A5"/>
                </a:solidFill>
                <a:effectLst>
                  <a:outerShdw blurRad="50800" dist="38100" dir="2700000" algn="br">
                    <a:srgbClr val="000000">
                      <a:alpha val="43000"/>
                    </a:srgbClr>
                  </a:outerShdw>
                </a:effectLst>
              </a:rPr>
              <a:t>Family Members</a:t>
            </a:r>
          </a:p>
          <a:p>
            <a:r>
              <a:rPr lang="en-US" sz="3027" dirty="0" smtClean="0">
                <a:solidFill>
                  <a:srgbClr val="F3C8A5"/>
                </a:solidFill>
                <a:effectLst>
                  <a:outerShdw blurRad="50800" dist="38100" dir="2700000" algn="br">
                    <a:srgbClr val="000000">
                      <a:alpha val="43000"/>
                    </a:srgbClr>
                  </a:outerShdw>
                </a:effectLst>
              </a:rPr>
              <a:t>Culture  </a:t>
            </a:r>
          </a:p>
          <a:p>
            <a:pPr>
              <a:buNone/>
            </a:pPr>
            <a:endParaRPr lang="en-US" dirty="0" smtClean="0">
              <a:solidFill>
                <a:srgbClr val="F3C8A5"/>
              </a:solidFill>
            </a:endParaRPr>
          </a:p>
          <a:p>
            <a:pPr>
              <a:buNone/>
            </a:pPr>
            <a:r>
              <a:rPr lang="en-US" sz="2800" b="1" u="sng" dirty="0" smtClean="0">
                <a:solidFill>
                  <a:srgbClr val="F3C8A5"/>
                </a:solidFill>
                <a:effectLst>
                  <a:outerShdw blurRad="50800" dist="38100" dir="2700000" algn="br">
                    <a:srgbClr val="000000">
                      <a:alpha val="43000"/>
                    </a:srgbClr>
                  </a:outerShdw>
                </a:effectLst>
              </a:rPr>
              <a:t>But wonder if they only have the half the story.</a:t>
            </a:r>
          </a:p>
          <a:p>
            <a:pPr>
              <a:buNone/>
            </a:pPr>
            <a:endParaRPr lang="en-US" b="1" u="sng" dirty="0"/>
          </a:p>
        </p:txBody>
      </p:sp>
      <p:pic>
        <p:nvPicPr>
          <p:cNvPr id="6" name="Picture 5" descr="images-8.jpeg"/>
          <p:cNvPicPr>
            <a:picLocks noChangeAspect="1"/>
          </p:cNvPicPr>
          <p:nvPr/>
        </p:nvPicPr>
        <p:blipFill>
          <a:blip r:embed="rId3"/>
          <a:stretch>
            <a:fillRect/>
          </a:stretch>
        </p:blipFill>
        <p:spPr>
          <a:xfrm>
            <a:off x="5257799" y="2209800"/>
            <a:ext cx="3453619"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042276" cy="4343400"/>
          </a:xfrm>
        </p:spPr>
        <p:txBody>
          <a:bodyPr/>
          <a:lstStyle/>
          <a:p>
            <a:pPr>
              <a:buNone/>
            </a:pPr>
            <a:endParaRPr lang="en-US" dirty="0" smtClean="0"/>
          </a:p>
          <a:p>
            <a:pPr>
              <a:buNone/>
            </a:pPr>
            <a:endParaRPr lang="en-US" dirty="0" smtClean="0"/>
          </a:p>
          <a:p>
            <a:pPr>
              <a:buNone/>
            </a:pPr>
            <a:r>
              <a:rPr lang="en-US" dirty="0" smtClean="0"/>
              <a:t>	</a:t>
            </a:r>
            <a:r>
              <a:rPr lang="en-US" sz="4000" dirty="0" smtClean="0">
                <a:solidFill>
                  <a:srgbClr val="FFFFFF"/>
                </a:solidFill>
                <a:effectLst>
                  <a:outerShdw blurRad="50800" dist="38100" dir="2700000" algn="br">
                    <a:srgbClr val="000000">
                      <a:alpha val="43000"/>
                    </a:srgbClr>
                  </a:outerShdw>
                </a:effectLst>
              </a:rPr>
              <a:t>How to get started on        </a:t>
            </a:r>
            <a:r>
              <a:rPr lang="en-US" sz="4000" b="1" dirty="0" smtClean="0">
                <a:solidFill>
                  <a:srgbClr val="FFFFFF"/>
                </a:solidFill>
                <a:effectLst>
                  <a:outerShdw blurRad="50800" dist="38100" dir="2700000" algn="br">
                    <a:srgbClr val="000000">
                      <a:alpha val="43000"/>
                    </a:srgbClr>
                  </a:outerShdw>
                </a:effectLst>
              </a:rPr>
              <a:t>Year-Round Stewardship        </a:t>
            </a:r>
            <a:r>
              <a:rPr lang="en-US" sz="4000" dirty="0" smtClean="0">
                <a:solidFill>
                  <a:srgbClr val="FFFFFF"/>
                </a:solidFill>
                <a:effectLst>
                  <a:outerShdw blurRad="50800" dist="38100" dir="2700000" algn="br">
                    <a:srgbClr val="000000">
                      <a:alpha val="43000"/>
                    </a:srgbClr>
                  </a:outerShdw>
                </a:effectLst>
              </a:rPr>
              <a:t>as a faith-raising experience…</a:t>
            </a:r>
            <a:endParaRPr lang="en-US" sz="4000" dirty="0">
              <a:solidFill>
                <a:srgbClr val="FFFFFF"/>
              </a:solidFill>
              <a:effectLst>
                <a:outerShdw blurRad="50800" dist="38100" dir="2700000" algn="br">
                  <a:srgbClr val="000000">
                    <a:alpha val="43000"/>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 y="4572000"/>
            <a:ext cx="8183880" cy="1371600"/>
          </a:xfrm>
        </p:spPr>
        <p:txBody>
          <a:bodyPr>
            <a:normAutofit fontScale="90000"/>
          </a:bodyPr>
          <a:lstStyle/>
          <a:p>
            <a:r>
              <a:rPr lang="en-US" sz="1600" dirty="0" smtClean="0">
                <a:solidFill>
                  <a:srgbClr val="000000"/>
                </a:solidFill>
              </a:rPr>
              <a:t/>
            </a:r>
            <a:br>
              <a:rPr lang="en-US" sz="1600" dirty="0" smtClean="0">
                <a:solidFill>
                  <a:srgbClr val="000000"/>
                </a:solidFill>
              </a:rPr>
            </a:br>
            <a:r>
              <a:rPr lang="en-US" sz="1600" dirty="0" smtClean="0">
                <a:solidFill>
                  <a:srgbClr val="000000"/>
                </a:solidFill>
              </a:rPr>
              <a:t/>
            </a:r>
            <a:br>
              <a:rPr lang="en-US" sz="1600" dirty="0" smtClean="0">
                <a:solidFill>
                  <a:srgbClr val="000000"/>
                </a:solidFill>
              </a:rPr>
            </a:br>
            <a:r>
              <a:rPr lang="en-US" sz="1600" dirty="0" smtClean="0">
                <a:solidFill>
                  <a:srgbClr val="000000"/>
                </a:solidFill>
              </a:rPr>
              <a:t/>
            </a:r>
            <a:br>
              <a:rPr lang="en-US" sz="1600" dirty="0" smtClean="0">
                <a:solidFill>
                  <a:srgbClr val="000000"/>
                </a:solidFill>
              </a:rPr>
            </a:br>
            <a:r>
              <a:rPr lang="en-US" sz="1600" dirty="0" smtClean="0">
                <a:solidFill>
                  <a:srgbClr val="000000"/>
                </a:solidFill>
              </a:rPr>
              <a:t/>
            </a:r>
            <a:br>
              <a:rPr lang="en-US" sz="1600" dirty="0" smtClean="0">
                <a:solidFill>
                  <a:srgbClr val="000000"/>
                </a:solidFill>
              </a:rPr>
            </a:br>
            <a:r>
              <a:rPr lang="en-US" sz="1600" dirty="0" smtClean="0">
                <a:solidFill>
                  <a:srgbClr val="000000"/>
                </a:solidFill>
              </a:rPr>
              <a:t>Eugene Grimm – </a:t>
            </a:r>
            <a:br>
              <a:rPr lang="en-US" sz="1600" dirty="0" smtClean="0">
                <a:solidFill>
                  <a:srgbClr val="000000"/>
                </a:solidFill>
              </a:rPr>
            </a:br>
            <a:r>
              <a:rPr lang="en-US" sz="1600" dirty="0" smtClean="0">
                <a:solidFill>
                  <a:srgbClr val="000000"/>
                </a:solidFill>
              </a:rPr>
              <a:t>Year-Round Stewardship</a:t>
            </a:r>
            <a:endParaRPr lang="en-US" sz="1600" dirty="0">
              <a:solidFill>
                <a:srgbClr val="000000"/>
              </a:solidFill>
            </a:endParaRPr>
          </a:p>
        </p:txBody>
      </p:sp>
      <p:sp>
        <p:nvSpPr>
          <p:cNvPr id="3" name="Content Placeholder 2"/>
          <p:cNvSpPr>
            <a:spLocks noGrp="1"/>
          </p:cNvSpPr>
          <p:nvPr>
            <p:ph idx="1"/>
          </p:nvPr>
        </p:nvSpPr>
        <p:spPr>
          <a:xfrm>
            <a:off x="502920" y="606552"/>
            <a:ext cx="8183880" cy="5718048"/>
          </a:xfrm>
        </p:spPr>
        <p:style>
          <a:lnRef idx="1">
            <a:schemeClr val="accent1"/>
          </a:lnRef>
          <a:fillRef idx="2">
            <a:schemeClr val="accent1"/>
          </a:fillRef>
          <a:effectRef idx="1">
            <a:schemeClr val="accent1"/>
          </a:effectRef>
          <a:fontRef idx="minor">
            <a:schemeClr val="dk1"/>
          </a:fontRef>
        </p:style>
        <p:txBody>
          <a:bodyPr>
            <a:normAutofit/>
          </a:bodyPr>
          <a:lstStyle/>
          <a:p>
            <a:pPr algn="ctr">
              <a:buNone/>
            </a:pPr>
            <a:endParaRPr lang="en-US" sz="1600" b="1" dirty="0" smtClean="0">
              <a:solidFill>
                <a:srgbClr val="F3C8A5"/>
              </a:solidFill>
            </a:endParaRPr>
          </a:p>
          <a:p>
            <a:pPr>
              <a:buNone/>
            </a:pPr>
            <a:r>
              <a:rPr lang="en-US" sz="3200" b="1" dirty="0" smtClean="0">
                <a:solidFill>
                  <a:srgbClr val="FFFFFF"/>
                </a:solidFill>
              </a:rPr>
              <a:t>	</a:t>
            </a:r>
            <a:r>
              <a:rPr lang="en-US" sz="3200" b="1" dirty="0" smtClean="0">
                <a:solidFill>
                  <a:srgbClr val="FFFFFF"/>
                </a:solidFill>
                <a:effectLst>
                  <a:outerShdw blurRad="50800" dist="38100" dir="2700000" algn="br">
                    <a:srgbClr val="000000">
                      <a:alpha val="43000"/>
                    </a:srgbClr>
                  </a:outerShdw>
                </a:effectLst>
              </a:rPr>
              <a:t>Effective year-round stewardship will                        include a vision for stewardship throughout the liturgical seasons: </a:t>
            </a:r>
          </a:p>
          <a:p>
            <a:pPr>
              <a:buNone/>
            </a:pPr>
            <a:r>
              <a:rPr lang="en-US" b="1" dirty="0" smtClean="0">
                <a:solidFill>
                  <a:srgbClr val="FFFFFF"/>
                </a:solidFill>
              </a:rPr>
              <a:t>1. </a:t>
            </a:r>
            <a:r>
              <a:rPr lang="en-US" sz="2800" b="1" dirty="0" smtClean="0">
                <a:solidFill>
                  <a:srgbClr val="FFFFFF"/>
                </a:solidFill>
                <a:effectLst>
                  <a:outerShdw blurRad="50800" dist="38100" dir="2700000" algn="br">
                    <a:srgbClr val="000000">
                      <a:alpha val="43000"/>
                    </a:srgbClr>
                  </a:outerShdw>
                </a:effectLst>
              </a:rPr>
              <a:t>Regular short term needs</a:t>
            </a:r>
          </a:p>
          <a:p>
            <a:pPr marL="457200" indent="-457200">
              <a:buNone/>
            </a:pPr>
            <a:r>
              <a:rPr lang="en-US" sz="2800" b="1" dirty="0" smtClean="0">
                <a:solidFill>
                  <a:srgbClr val="FFFFFF"/>
                </a:solidFill>
                <a:effectLst>
                  <a:outerShdw blurRad="50800" dist="38100" dir="2700000" algn="br">
                    <a:srgbClr val="000000">
                      <a:alpha val="43000"/>
                    </a:srgbClr>
                  </a:outerShdw>
                </a:effectLst>
              </a:rPr>
              <a:t>2. Annual emphases</a:t>
            </a:r>
          </a:p>
          <a:p>
            <a:pPr marL="457200" indent="-457200">
              <a:buNone/>
            </a:pPr>
            <a:r>
              <a:rPr lang="en-US" sz="2800" b="1" dirty="0" smtClean="0">
                <a:solidFill>
                  <a:srgbClr val="FFFFFF"/>
                </a:solidFill>
                <a:effectLst>
                  <a:outerShdw blurRad="50800" dist="38100" dir="2700000" algn="br">
                    <a:srgbClr val="000000">
                      <a:alpha val="43000"/>
                    </a:srgbClr>
                  </a:outerShdw>
                </a:effectLst>
              </a:rPr>
              <a:t>3. Long-range planning    </a:t>
            </a:r>
          </a:p>
          <a:p>
            <a:pPr lvl="1">
              <a:buNone/>
            </a:pPr>
            <a:r>
              <a:rPr lang="en-US" sz="2800" b="1" dirty="0" smtClean="0">
                <a:solidFill>
                  <a:srgbClr val="FFFFFF"/>
                </a:solidFill>
                <a:effectLst>
                  <a:outerShdw blurRad="50800" dist="38100" dir="2700000" algn="br">
                    <a:srgbClr val="000000">
                      <a:alpha val="43000"/>
                    </a:srgbClr>
                  </a:outerShdw>
                </a:effectLst>
              </a:rPr>
              <a:t>and evaluation		</a:t>
            </a:r>
            <a:r>
              <a:rPr lang="en-US" sz="2400" b="1" dirty="0" smtClean="0">
                <a:solidFill>
                  <a:srgbClr val="FFFFFF"/>
                </a:solidFill>
                <a:effectLst>
                  <a:outerShdw blurRad="50800" dist="38100" dir="2700000" algn="br">
                    <a:srgbClr val="000000">
                      <a:alpha val="43000"/>
                    </a:srgbClr>
                  </a:outerShdw>
                </a:effectLst>
              </a:rPr>
              <a:t> 	 </a:t>
            </a:r>
          </a:p>
        </p:txBody>
      </p:sp>
      <p:pic>
        <p:nvPicPr>
          <p:cNvPr id="7" name="Picture 6" descr="images-2.png"/>
          <p:cNvPicPr>
            <a:picLocks noChangeAspect="1"/>
          </p:cNvPicPr>
          <p:nvPr/>
        </p:nvPicPr>
        <p:blipFill>
          <a:blip r:embed="rId3"/>
          <a:stretch>
            <a:fillRect/>
          </a:stretch>
        </p:blipFill>
        <p:spPr>
          <a:xfrm>
            <a:off x="5867400" y="3581400"/>
            <a:ext cx="2971800"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758952"/>
            <a:ext cx="8107680" cy="5337048"/>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buNone/>
            </a:pPr>
            <a:r>
              <a:rPr lang="en-US" sz="3600" b="1" dirty="0" smtClean="0">
                <a:solidFill>
                  <a:srgbClr val="F3C8A5"/>
                </a:solidFill>
                <a:effectLst>
                  <a:outerShdw blurRad="50800" dist="38100" dir="2700000" algn="br">
                    <a:srgbClr val="000000">
                      <a:alpha val="43000"/>
                    </a:srgbClr>
                  </a:outerShdw>
                </a:effectLst>
              </a:rPr>
              <a:t>Regular Short Term Needs</a:t>
            </a:r>
            <a:endParaRPr lang="en-US" sz="2800" dirty="0" smtClean="0">
              <a:solidFill>
                <a:srgbClr val="FFFFFF"/>
              </a:solidFill>
              <a:effectLst>
                <a:outerShdw blurRad="50800" dist="38100" dir="2700000" algn="br">
                  <a:srgbClr val="000000">
                    <a:alpha val="43000"/>
                  </a:srgbClr>
                </a:outerShdw>
              </a:effectLst>
            </a:endParaRPr>
          </a:p>
          <a:p>
            <a:pPr lvl="1">
              <a:buNone/>
            </a:pPr>
            <a:r>
              <a:rPr lang="en-US" b="1" dirty="0" smtClean="0">
                <a:solidFill>
                  <a:srgbClr val="FFFFFF"/>
                </a:solidFill>
                <a:effectLst>
                  <a:outerShdw blurRad="50800" dist="38100" dir="2700000" algn="br">
                    <a:srgbClr val="000000">
                      <a:alpha val="43000"/>
                    </a:srgbClr>
                  </a:outerShdw>
                </a:effectLst>
              </a:rPr>
              <a:t>	</a:t>
            </a:r>
          </a:p>
          <a:p>
            <a:pPr lvl="1">
              <a:buNone/>
            </a:pPr>
            <a:r>
              <a:rPr lang="en-US" sz="2400" b="1" dirty="0" smtClean="0">
                <a:solidFill>
                  <a:schemeClr val="accent3">
                    <a:lumMod val="40000"/>
                    <a:lumOff val="60000"/>
                  </a:schemeClr>
                </a:solidFill>
              </a:rPr>
              <a:t>Preaching</a:t>
            </a:r>
            <a:r>
              <a:rPr lang="en-US" dirty="0" smtClean="0">
                <a:solidFill>
                  <a:srgbClr val="FFFFFF"/>
                </a:solidFill>
              </a:rPr>
              <a:t> stewardship one Sunday per month [emphasize weekly worship, financial giving, serving and spiritual gifts</a:t>
            </a:r>
          </a:p>
          <a:p>
            <a:pPr lvl="1">
              <a:buNone/>
            </a:pPr>
            <a:r>
              <a:rPr lang="en-US" sz="2400" b="1" dirty="0" smtClean="0">
                <a:solidFill>
                  <a:srgbClr val="F3C8A5"/>
                </a:solidFill>
              </a:rPr>
              <a:t>Teaching</a:t>
            </a:r>
            <a:r>
              <a:rPr lang="en-US" b="1" dirty="0" smtClean="0">
                <a:solidFill>
                  <a:srgbClr val="FFFFFF"/>
                </a:solidFill>
              </a:rPr>
              <a:t> </a:t>
            </a:r>
            <a:r>
              <a:rPr lang="en-US" dirty="0" smtClean="0">
                <a:solidFill>
                  <a:srgbClr val="FFFFFF"/>
                </a:solidFill>
              </a:rPr>
              <a:t>(1-2) 6-week Bible study every year</a:t>
            </a:r>
            <a:endParaRPr lang="en-US" b="1" dirty="0" smtClean="0">
              <a:solidFill>
                <a:srgbClr val="FFFFFF"/>
              </a:solidFill>
            </a:endParaRPr>
          </a:p>
          <a:p>
            <a:pPr lvl="1">
              <a:buNone/>
            </a:pPr>
            <a:r>
              <a:rPr lang="en-US" sz="2400" b="1" dirty="0" smtClean="0">
                <a:solidFill>
                  <a:srgbClr val="F3C8A5"/>
                </a:solidFill>
              </a:rPr>
              <a:t>Communication</a:t>
            </a:r>
            <a:r>
              <a:rPr lang="en-US" dirty="0" smtClean="0">
                <a:solidFill>
                  <a:srgbClr val="FFFFFF"/>
                </a:solidFill>
              </a:rPr>
              <a:t>—monthly newsletter [witness/sharing member’s stories, stewardship webpage…</a:t>
            </a:r>
          </a:p>
          <a:p>
            <a:pPr lvl="1">
              <a:buNone/>
            </a:pPr>
            <a:r>
              <a:rPr lang="en-US" dirty="0" smtClean="0">
                <a:solidFill>
                  <a:srgbClr val="FFFFFF"/>
                </a:solidFill>
              </a:rPr>
              <a:t>	Pastor/Stewardship leaders</a:t>
            </a:r>
            <a:r>
              <a:rPr lang="en-US" b="1" dirty="0" smtClean="0">
                <a:solidFill>
                  <a:srgbClr val="FFFFFF"/>
                </a:solidFill>
              </a:rPr>
              <a:t> </a:t>
            </a:r>
            <a:r>
              <a:rPr lang="en-US" dirty="0" smtClean="0">
                <a:solidFill>
                  <a:srgbClr val="FFFFFF"/>
                </a:solidFill>
              </a:rPr>
              <a:t>write quarterly stewardship articles</a:t>
            </a:r>
            <a:endParaRPr lang="en-US" b="1" dirty="0" smtClean="0">
              <a:solidFill>
                <a:srgbClr val="FFFFFF"/>
              </a:solidFill>
            </a:endParaRPr>
          </a:p>
          <a:p>
            <a:pPr lvl="1">
              <a:buNone/>
            </a:pPr>
            <a:r>
              <a:rPr lang="en-US" sz="2400" b="1" dirty="0" smtClean="0">
                <a:solidFill>
                  <a:srgbClr val="F3C8A5"/>
                </a:solidFill>
              </a:rPr>
              <a:t>Sharing</a:t>
            </a:r>
            <a:r>
              <a:rPr lang="en-US" sz="2400" b="1" dirty="0" smtClean="0">
                <a:solidFill>
                  <a:srgbClr val="F3C8A5"/>
                </a:solidFill>
              </a:rPr>
              <a:t> your </a:t>
            </a:r>
            <a:r>
              <a:rPr lang="en-US" sz="2400" b="1" dirty="0" smtClean="0">
                <a:solidFill>
                  <a:srgbClr val="F3C8A5"/>
                </a:solidFill>
              </a:rPr>
              <a:t>story</a:t>
            </a:r>
            <a:r>
              <a:rPr lang="en-US" dirty="0" smtClean="0">
                <a:solidFill>
                  <a:srgbClr val="FFFFFF"/>
                </a:solidFill>
              </a:rPr>
              <a:t> [personal witness] with the congregation during worship</a:t>
            </a:r>
            <a:endParaRPr lang="en-US" b="1" dirty="0" smtClean="0">
              <a:solidFill>
                <a:srgbClr val="FFFFFF"/>
              </a:solidFill>
            </a:endParaRPr>
          </a:p>
          <a:p>
            <a:pPr lvl="1">
              <a:buNone/>
            </a:pPr>
            <a:r>
              <a:rPr lang="en-US" sz="2800" b="1" dirty="0" smtClean="0">
                <a:solidFill>
                  <a:schemeClr val="accent3">
                    <a:lumMod val="40000"/>
                    <a:lumOff val="60000"/>
                  </a:schemeClr>
                </a:solidFill>
              </a:rPr>
              <a:t>Celebrate. Celebrate. Celebrate!</a:t>
            </a:r>
            <a:endParaRPr lang="en-US" sz="2800" dirty="0" smtClean="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870448"/>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lvl="1">
              <a:buNone/>
            </a:pPr>
            <a:r>
              <a:rPr lang="en-US" b="1" dirty="0" smtClean="0"/>
              <a:t>	</a:t>
            </a:r>
          </a:p>
          <a:p>
            <a:pPr lvl="1">
              <a:lnSpc>
                <a:spcPct val="120000"/>
              </a:lnSpc>
              <a:buNone/>
            </a:pPr>
            <a:r>
              <a:rPr lang="en-US" b="1" dirty="0" smtClean="0"/>
              <a:t>	</a:t>
            </a:r>
            <a:r>
              <a:rPr lang="en-US" sz="9846" b="1" dirty="0" smtClean="0">
                <a:solidFill>
                  <a:schemeClr val="accent3">
                    <a:lumMod val="40000"/>
                    <a:lumOff val="60000"/>
                  </a:schemeClr>
                </a:solidFill>
              </a:rPr>
              <a:t>Expectations of new members</a:t>
            </a:r>
            <a:r>
              <a:rPr lang="en-US" sz="8615" b="1" dirty="0" smtClean="0">
                <a:solidFill>
                  <a:schemeClr val="bg1"/>
                </a:solidFill>
              </a:rPr>
              <a:t> </a:t>
            </a:r>
            <a:r>
              <a:rPr lang="en-US" sz="9600" dirty="0" smtClean="0">
                <a:solidFill>
                  <a:srgbClr val="FFFFFF"/>
                </a:solidFill>
              </a:rPr>
              <a:t>Communicate    to new members expectations: regular worship attendance, attend a Bible study, serve and give generously (work towards a tithe).</a:t>
            </a:r>
            <a:r>
              <a:rPr lang="en-US" sz="8000" dirty="0" smtClean="0">
                <a:solidFill>
                  <a:srgbClr val="FFFFFF"/>
                </a:solidFill>
              </a:rPr>
              <a:t> </a:t>
            </a:r>
          </a:p>
          <a:p>
            <a:pPr lvl="2">
              <a:buNone/>
            </a:pPr>
            <a:endParaRPr lang="en-US" sz="3840" b="1" dirty="0" smtClean="0">
              <a:solidFill>
                <a:srgbClr val="FFFFFF"/>
              </a:solidFill>
            </a:endParaRPr>
          </a:p>
          <a:p>
            <a:pPr lvl="2">
              <a:buNone/>
            </a:pPr>
            <a:endParaRPr lang="en-US" sz="9846" b="1" dirty="0" smtClean="0">
              <a:solidFill>
                <a:srgbClr val="F3C8A5"/>
              </a:solidFill>
            </a:endParaRPr>
          </a:p>
          <a:p>
            <a:pPr lvl="2">
              <a:lnSpc>
                <a:spcPct val="120000"/>
              </a:lnSpc>
              <a:buNone/>
            </a:pPr>
            <a:r>
              <a:rPr lang="en-US" sz="9846" b="1" dirty="0" smtClean="0">
                <a:solidFill>
                  <a:srgbClr val="F3C8A5"/>
                </a:solidFill>
              </a:rPr>
              <a:t>Talk about money!</a:t>
            </a:r>
            <a:r>
              <a:rPr lang="en-US" sz="8615" dirty="0" smtClean="0">
                <a:solidFill>
                  <a:srgbClr val="FFFFFF"/>
                </a:solidFill>
              </a:rPr>
              <a:t> </a:t>
            </a:r>
            <a:r>
              <a:rPr lang="en-US" sz="9600" dirty="0" smtClean="0">
                <a:solidFill>
                  <a:schemeClr val="bg1"/>
                </a:solidFill>
              </a:rPr>
              <a:t>If there is a deficit disclose    </a:t>
            </a:r>
          </a:p>
          <a:p>
            <a:pPr lvl="2">
              <a:lnSpc>
                <a:spcPct val="120000"/>
              </a:lnSpc>
              <a:buNone/>
            </a:pPr>
            <a:r>
              <a:rPr lang="en-US" sz="9600" dirty="0" smtClean="0">
                <a:solidFill>
                  <a:schemeClr val="bg1"/>
                </a:solidFill>
              </a:rPr>
              <a:t>it to your congregation. If your budget is balanced</a:t>
            </a:r>
          </a:p>
          <a:p>
            <a:pPr lvl="2">
              <a:lnSpc>
                <a:spcPct val="120000"/>
              </a:lnSpc>
              <a:buNone/>
            </a:pPr>
            <a:r>
              <a:rPr lang="en-US" sz="9600" dirty="0" smtClean="0">
                <a:solidFill>
                  <a:schemeClr val="bg1"/>
                </a:solidFill>
              </a:rPr>
              <a:t>or has a surplus celebrate it! Don’t keep money</a:t>
            </a:r>
          </a:p>
          <a:p>
            <a:pPr lvl="2">
              <a:lnSpc>
                <a:spcPct val="120000"/>
              </a:lnSpc>
              <a:buNone/>
            </a:pPr>
            <a:r>
              <a:rPr lang="en-US" sz="9600" dirty="0" smtClean="0">
                <a:solidFill>
                  <a:schemeClr val="bg1"/>
                </a:solidFill>
              </a:rPr>
              <a:t>secret—talk about it. </a:t>
            </a:r>
          </a:p>
          <a:p>
            <a:pPr lvl="2">
              <a:lnSpc>
                <a:spcPct val="120000"/>
              </a:lnSpc>
              <a:buNone/>
            </a:pPr>
            <a:endParaRPr lang="en-US" sz="9600" dirty="0" smtClean="0">
              <a:solidFill>
                <a:schemeClr val="bg1"/>
              </a:solidFill>
            </a:endParaRPr>
          </a:p>
          <a:p>
            <a:pPr lvl="2">
              <a:lnSpc>
                <a:spcPct val="120000"/>
              </a:lnSpc>
              <a:buNone/>
            </a:pPr>
            <a:r>
              <a:rPr lang="en-US" sz="9600" dirty="0" smtClean="0">
                <a:solidFill>
                  <a:schemeClr val="bg1"/>
                </a:solidFill>
              </a:rPr>
              <a:t>When you have challenges around money talk </a:t>
            </a:r>
          </a:p>
          <a:p>
            <a:pPr lvl="2">
              <a:lnSpc>
                <a:spcPct val="120000"/>
              </a:lnSpc>
              <a:buNone/>
            </a:pPr>
            <a:r>
              <a:rPr lang="en-US" sz="9600" dirty="0" smtClean="0">
                <a:solidFill>
                  <a:schemeClr val="bg1"/>
                </a:solidFill>
              </a:rPr>
              <a:t>openly about them—it’s every members</a:t>
            </a:r>
          </a:p>
          <a:p>
            <a:pPr lvl="2">
              <a:lnSpc>
                <a:spcPct val="120000"/>
              </a:lnSpc>
              <a:buNone/>
            </a:pPr>
            <a:r>
              <a:rPr lang="en-US" sz="9600" dirty="0" smtClean="0">
                <a:solidFill>
                  <a:schemeClr val="bg1"/>
                </a:solidFill>
              </a:rPr>
              <a:t>responsibility to solve. </a:t>
            </a: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457200"/>
            <a:ext cx="8183880" cy="5943600"/>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algn="ctr">
              <a:buNone/>
            </a:pPr>
            <a:endParaRPr lang="en-US" dirty="0" smtClean="0">
              <a:solidFill>
                <a:srgbClr val="FFFFFF"/>
              </a:solidFill>
            </a:endParaRPr>
          </a:p>
          <a:p>
            <a:pPr lvl="1">
              <a:buNone/>
            </a:pPr>
            <a:r>
              <a:rPr lang="en-US" b="1" dirty="0" smtClean="0">
                <a:solidFill>
                  <a:srgbClr val="FFFFFF"/>
                </a:solidFill>
              </a:rPr>
              <a:t>	 </a:t>
            </a:r>
          </a:p>
          <a:p>
            <a:pPr lvl="1">
              <a:buNone/>
            </a:pPr>
            <a:r>
              <a:rPr lang="en-US" sz="11200" b="1" dirty="0" smtClean="0">
                <a:solidFill>
                  <a:srgbClr val="F3C8A5"/>
                </a:solidFill>
              </a:rPr>
              <a:t>Annual Fundraising</a:t>
            </a:r>
            <a:r>
              <a:rPr lang="en-US" sz="9600" b="1" dirty="0" smtClean="0">
                <a:solidFill>
                  <a:srgbClr val="F3C8A5"/>
                </a:solidFill>
              </a:rPr>
              <a:t> </a:t>
            </a:r>
            <a:r>
              <a:rPr lang="en-US" sz="9600" dirty="0" smtClean="0">
                <a:solidFill>
                  <a:srgbClr val="FFFFFF"/>
                </a:solidFill>
              </a:rPr>
              <a:t>[fall or spring] refer to </a:t>
            </a:r>
          </a:p>
          <a:p>
            <a:pPr lvl="1">
              <a:buNone/>
            </a:pPr>
            <a:r>
              <a:rPr lang="en-US" sz="9600" dirty="0" smtClean="0">
                <a:solidFill>
                  <a:srgbClr val="FFFFFF"/>
                </a:solidFill>
              </a:rPr>
              <a:t>resources—refer to NALC Stewardship Resources on</a:t>
            </a:r>
          </a:p>
          <a:p>
            <a:pPr lvl="1">
              <a:buNone/>
            </a:pPr>
            <a:r>
              <a:rPr lang="en-US" sz="9600" dirty="0" smtClean="0">
                <a:solidFill>
                  <a:srgbClr val="FFFFFF"/>
                </a:solidFill>
              </a:rPr>
              <a:t>website. This year’s theme: Duty and Delight </a:t>
            </a:r>
          </a:p>
          <a:p>
            <a:pPr lvl="1">
              <a:buNone/>
            </a:pPr>
            <a:endParaRPr lang="en-US" sz="9600" dirty="0" smtClean="0">
              <a:solidFill>
                <a:srgbClr val="FFFFFF"/>
              </a:solidFill>
            </a:endParaRPr>
          </a:p>
          <a:p>
            <a:pPr lvl="1"/>
            <a:r>
              <a:rPr lang="en-US" sz="9600" dirty="0" smtClean="0">
                <a:solidFill>
                  <a:srgbClr val="FFFFFF"/>
                </a:solidFill>
              </a:rPr>
              <a:t>Stewardship ministry and council sets a</a:t>
            </a:r>
          </a:p>
          <a:p>
            <a:pPr lvl="1">
              <a:buNone/>
            </a:pPr>
            <a:r>
              <a:rPr lang="en-US" sz="9600" dirty="0" smtClean="0">
                <a:solidFill>
                  <a:srgbClr val="FFFFFF"/>
                </a:solidFill>
              </a:rPr>
              <a:t>	vision for your stewardship emphasis</a:t>
            </a:r>
          </a:p>
          <a:p>
            <a:pPr lvl="1">
              <a:buNone/>
            </a:pPr>
            <a:r>
              <a:rPr lang="en-US" sz="9600" dirty="0" smtClean="0">
                <a:solidFill>
                  <a:srgbClr val="FFFFFF"/>
                </a:solidFill>
              </a:rPr>
              <a:t>	grounded in Scripture. </a:t>
            </a:r>
          </a:p>
          <a:p>
            <a:pPr lvl="1">
              <a:buNone/>
            </a:pPr>
            <a:endParaRPr lang="en-US" sz="9600" dirty="0" smtClean="0">
              <a:solidFill>
                <a:srgbClr val="FFFFFF"/>
              </a:solidFill>
            </a:endParaRPr>
          </a:p>
          <a:p>
            <a:pPr lvl="1"/>
            <a:r>
              <a:rPr lang="en-US" sz="9600" dirty="0" smtClean="0">
                <a:solidFill>
                  <a:srgbClr val="FFFFFF"/>
                </a:solidFill>
              </a:rPr>
              <a:t>Begin planning 60 days out. </a:t>
            </a:r>
          </a:p>
          <a:p>
            <a:pPr lvl="1">
              <a:buNone/>
            </a:pPr>
            <a:endParaRPr lang="en-US" sz="9600" dirty="0" smtClean="0">
              <a:solidFill>
                <a:srgbClr val="FFFFFF"/>
              </a:solidFill>
            </a:endParaRPr>
          </a:p>
          <a:p>
            <a:pPr lvl="1"/>
            <a:r>
              <a:rPr lang="en-US" sz="9600" dirty="0" smtClean="0">
                <a:solidFill>
                  <a:srgbClr val="FFFFFF"/>
                </a:solidFill>
              </a:rPr>
              <a:t>Recruit a prayer team, those who are passionate about prayer (email prayers, pray before/after worship)</a:t>
            </a:r>
          </a:p>
          <a:p>
            <a:pPr lvl="1">
              <a:buNone/>
            </a:pPr>
            <a:endParaRPr lang="en-US" sz="11200" dirty="0" smtClean="0">
              <a:solidFill>
                <a:srgbClr val="FFFFFF"/>
              </a:solidFill>
            </a:endParaRPr>
          </a:p>
          <a:p>
            <a:pPr lvl="1">
              <a:buNone/>
            </a:pPr>
            <a:endParaRPr lang="en-US" dirty="0" smtClean="0">
              <a:solidFill>
                <a:srgbClr val="FFFFFF"/>
              </a:solidFill>
            </a:endParaRPr>
          </a:p>
          <a:p>
            <a:pPr lvl="1">
              <a:buNone/>
            </a:pPr>
            <a:r>
              <a:rPr lang="en-US" b="1" dirty="0" smtClean="0">
                <a:solidFill>
                  <a:srgbClr val="FFFFFF"/>
                </a:solidFill>
              </a:rPr>
              <a:t>	</a:t>
            </a:r>
          </a:p>
          <a:p>
            <a:pPr lvl="2">
              <a:buNone/>
            </a:pPr>
            <a:endParaRPr lang="en-US" b="1" dirty="0" smtClean="0">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457200"/>
            <a:ext cx="8183880" cy="5943600"/>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lvl="1">
              <a:buNone/>
            </a:pPr>
            <a:endParaRPr lang="en-US" sz="3273" b="1" dirty="0" smtClean="0">
              <a:solidFill>
                <a:srgbClr val="F3C8A5"/>
              </a:solidFill>
            </a:endParaRPr>
          </a:p>
          <a:p>
            <a:pPr lvl="1">
              <a:buNone/>
            </a:pPr>
            <a:endParaRPr lang="en-US" sz="12800" dirty="0" smtClean="0">
              <a:solidFill>
                <a:srgbClr val="FFFFFF"/>
              </a:solidFill>
            </a:endParaRPr>
          </a:p>
          <a:p>
            <a:pPr lvl="1"/>
            <a:r>
              <a:rPr lang="en-US" sz="3840" dirty="0" smtClean="0">
                <a:solidFill>
                  <a:srgbClr val="FFFFFF"/>
                </a:solidFill>
              </a:rPr>
              <a:t>Bible study with stewardship emphasis to be led by pastor and or stewardship ministry during the (4) week fundraiser. Bible study materials can be found on NALC website.</a:t>
            </a:r>
          </a:p>
          <a:p>
            <a:pPr lvl="1"/>
            <a:endParaRPr lang="en-US" sz="3840" dirty="0" smtClean="0">
              <a:solidFill>
                <a:srgbClr val="FFFFFF"/>
              </a:solidFill>
            </a:endParaRPr>
          </a:p>
          <a:p>
            <a:pPr lvl="1"/>
            <a:r>
              <a:rPr lang="en-US" sz="3840" dirty="0" smtClean="0">
                <a:solidFill>
                  <a:srgbClr val="FFFFFF"/>
                </a:solidFill>
              </a:rPr>
              <a:t>Lent is a perfect time to emphasize giving, lifestyle changes through renunciation.</a:t>
            </a:r>
          </a:p>
          <a:p>
            <a:pPr algn="ctr">
              <a:buNone/>
            </a:pPr>
            <a:endParaRPr lang="en-US" sz="4400" b="1" dirty="0" smtClean="0">
              <a:solidFill>
                <a:srgbClr val="F3C8A5"/>
              </a:solidFill>
            </a:endParaRPr>
          </a:p>
          <a:p>
            <a:pPr algn="ctr">
              <a:buNone/>
            </a:pPr>
            <a:endParaRPr lang="en-US" sz="4400" b="1" dirty="0" smtClean="0">
              <a:solidFill>
                <a:srgbClr val="F3C8A5"/>
              </a:solidFill>
            </a:endParaRPr>
          </a:p>
          <a:p>
            <a:pPr lvl="1">
              <a:buNone/>
            </a:pPr>
            <a:r>
              <a:rPr lang="en-US" sz="1400" dirty="0" smtClean="0">
                <a:solidFill>
                  <a:srgbClr val="FFFFFF"/>
                </a:solidFill>
              </a:rPr>
              <a:t>	</a:t>
            </a:r>
          </a:p>
          <a:p>
            <a:pPr lvl="1">
              <a:buNone/>
            </a:pPr>
            <a:r>
              <a:rPr lang="en-US" b="1" dirty="0" smtClean="0">
                <a:solidFill>
                  <a:srgbClr val="FFFFFF"/>
                </a:solidFill>
              </a:rPr>
              <a:t>	 </a:t>
            </a:r>
          </a:p>
          <a:p>
            <a:pPr lvl="1">
              <a:buNone/>
            </a:pPr>
            <a:endParaRPr lang="en-US" dirty="0" smtClean="0">
              <a:solidFill>
                <a:srgbClr val="FFFFFF"/>
              </a:solidFill>
            </a:endParaRPr>
          </a:p>
          <a:p>
            <a:pPr lvl="1">
              <a:buNone/>
            </a:pPr>
            <a:r>
              <a:rPr lang="en-US" b="1" dirty="0" smtClean="0">
                <a:solidFill>
                  <a:srgbClr val="FFFFFF"/>
                </a:solidFill>
              </a:rPr>
              <a:t>	</a:t>
            </a:r>
          </a:p>
          <a:p>
            <a:pPr lvl="2">
              <a:buNone/>
            </a:pPr>
            <a:endParaRPr lang="en-US" b="1" dirty="0" smtClean="0">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794248"/>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ctr">
              <a:buNone/>
            </a:pPr>
            <a:r>
              <a:rPr lang="en-US" sz="3892" b="1" dirty="0" smtClean="0">
                <a:solidFill>
                  <a:schemeClr val="accent3">
                    <a:lumMod val="40000"/>
                    <a:lumOff val="60000"/>
                  </a:schemeClr>
                </a:solidFill>
                <a:effectLst>
                  <a:outerShdw blurRad="50800" dist="38100" dir="2700000" algn="br">
                    <a:srgbClr val="000000">
                      <a:alpha val="43000"/>
                    </a:srgbClr>
                  </a:outerShdw>
                </a:effectLst>
              </a:rPr>
              <a:t>Long-range planning</a:t>
            </a:r>
          </a:p>
          <a:p>
            <a:pPr>
              <a:buNone/>
            </a:pPr>
            <a:r>
              <a:rPr lang="en-US" sz="3027" b="1" dirty="0" smtClean="0">
                <a:solidFill>
                  <a:srgbClr val="F3C8A5"/>
                </a:solidFill>
              </a:rPr>
              <a:t>Capital Campaigns</a:t>
            </a:r>
            <a:r>
              <a:rPr lang="en-US" dirty="0" smtClean="0">
                <a:solidFill>
                  <a:srgbClr val="FFFFFF"/>
                </a:solidFill>
              </a:rPr>
              <a:t>—support the mission and spiritual vision of your congregation. These campaigns can be up to 3 yrs in length, are geared towards facility expansions, remodeling and new ministry.</a:t>
            </a:r>
          </a:p>
          <a:p>
            <a:pPr lvl="1"/>
            <a:endParaRPr lang="en-US" dirty="0" smtClean="0">
              <a:solidFill>
                <a:srgbClr val="FFFFFF"/>
              </a:solidFill>
            </a:endParaRPr>
          </a:p>
          <a:p>
            <a:pPr lvl="1"/>
            <a:r>
              <a:rPr lang="en-US" dirty="0" smtClean="0">
                <a:solidFill>
                  <a:srgbClr val="FFFFFF"/>
                </a:solidFill>
              </a:rPr>
              <a:t>Congregations respond positively when the leadership can articulate a clear vision for it’s future and has a strategic plan on exactly how the money will be used. </a:t>
            </a:r>
          </a:p>
          <a:p>
            <a:pPr lvl="1"/>
            <a:endParaRPr lang="en-US" dirty="0" smtClean="0">
              <a:solidFill>
                <a:srgbClr val="FFFFFF"/>
              </a:solidFill>
            </a:endParaRPr>
          </a:p>
          <a:p>
            <a:pPr lvl="1"/>
            <a:r>
              <a:rPr lang="en-US" dirty="0" smtClean="0">
                <a:solidFill>
                  <a:srgbClr val="FFFFFF"/>
                </a:solidFill>
              </a:rPr>
              <a:t>Capital Campaigns are not fundraisers but faith-raising experiences can be conducted every 3-7 years. Visioning never stops. </a:t>
            </a:r>
          </a:p>
          <a:p>
            <a:pPr lvl="1"/>
            <a:endParaRPr lang="en-US" dirty="0" smtClean="0"/>
          </a:p>
          <a:p>
            <a:pPr lvl="1"/>
            <a:r>
              <a:rPr lang="en-US" b="1" dirty="0" smtClean="0">
                <a:solidFill>
                  <a:schemeClr val="bg1"/>
                </a:solidFill>
              </a:rPr>
              <a:t>Myth: Capital Campaigns will distract from annual giving. Not true, but will actually raise your annual giving numbers because faith, trust and confidence  increases. </a:t>
            </a:r>
          </a:p>
          <a:p>
            <a:pPr lvl="1"/>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794248"/>
          </a:xfrm>
        </p:spPr>
        <p:style>
          <a:lnRef idx="1">
            <a:schemeClr val="accent1"/>
          </a:lnRef>
          <a:fillRef idx="2">
            <a:schemeClr val="accent1"/>
          </a:fillRef>
          <a:effectRef idx="1">
            <a:schemeClr val="accent1"/>
          </a:effectRef>
          <a:fontRef idx="minor">
            <a:schemeClr val="dk1"/>
          </a:fontRef>
        </p:style>
        <p:txBody>
          <a:bodyPr>
            <a:normAutofit/>
          </a:bodyPr>
          <a:lstStyle/>
          <a:p>
            <a:pPr>
              <a:buNone/>
            </a:pPr>
            <a:endParaRPr lang="en-US" b="1" dirty="0" smtClean="0">
              <a:solidFill>
                <a:srgbClr val="F3C8A5"/>
              </a:solidFill>
            </a:endParaRPr>
          </a:p>
          <a:p>
            <a:pPr>
              <a:buNone/>
            </a:pPr>
            <a:r>
              <a:rPr lang="en-US" sz="2800" b="1" dirty="0" smtClean="0">
                <a:solidFill>
                  <a:srgbClr val="F3C8A5"/>
                </a:solidFill>
              </a:rPr>
              <a:t>Legacy Giving and Endowments</a:t>
            </a:r>
            <a:r>
              <a:rPr lang="en-US" dirty="0" smtClean="0">
                <a:solidFill>
                  <a:schemeClr val="bg1"/>
                </a:solidFill>
              </a:rPr>
              <a:t>—Giving doesn’t stop upon death and our new life with Christ! You can continue to witness to Christ in your giving!</a:t>
            </a:r>
          </a:p>
          <a:p>
            <a:pPr lvl="1"/>
            <a:r>
              <a:rPr lang="en-US" sz="2400" dirty="0" smtClean="0">
                <a:solidFill>
                  <a:schemeClr val="bg1"/>
                </a:solidFill>
              </a:rPr>
              <a:t>Trusts (tithe)</a:t>
            </a:r>
          </a:p>
          <a:p>
            <a:pPr lvl="1"/>
            <a:r>
              <a:rPr lang="en-US" sz="2400" dirty="0" smtClean="0">
                <a:solidFill>
                  <a:schemeClr val="bg1"/>
                </a:solidFill>
              </a:rPr>
              <a:t>Will </a:t>
            </a:r>
            <a:endParaRPr lang="en-US" sz="2600" b="1" dirty="0" smtClean="0">
              <a:solidFill>
                <a:schemeClr val="bg1"/>
              </a:solidFill>
            </a:endParaRPr>
          </a:p>
          <a:p>
            <a:pPr lvl="1" algn="ctr">
              <a:buNone/>
            </a:pPr>
            <a:r>
              <a:rPr lang="en-US" sz="2800" b="1" dirty="0" smtClean="0">
                <a:solidFill>
                  <a:srgbClr val="FFFFFF"/>
                </a:solidFill>
              </a:rPr>
              <a:t>Who are your beneficiaries? </a:t>
            </a:r>
          </a:p>
          <a:p>
            <a:pPr lvl="1"/>
            <a:r>
              <a:rPr lang="en-US" sz="2600" b="1" dirty="0" smtClean="0">
                <a:solidFill>
                  <a:srgbClr val="FFFFFF"/>
                </a:solidFill>
              </a:rPr>
              <a:t>Children</a:t>
            </a:r>
          </a:p>
          <a:p>
            <a:pPr lvl="1"/>
            <a:r>
              <a:rPr lang="en-US" sz="2600" b="1" dirty="0" smtClean="0">
                <a:solidFill>
                  <a:srgbClr val="FFFFFF"/>
                </a:solidFill>
              </a:rPr>
              <a:t>Family Members</a:t>
            </a:r>
          </a:p>
          <a:p>
            <a:pPr lvl="1"/>
            <a:r>
              <a:rPr lang="en-US" sz="2600" b="1" dirty="0" smtClean="0">
                <a:solidFill>
                  <a:srgbClr val="FFFFFF"/>
                </a:solidFill>
              </a:rPr>
              <a:t>Secular Organizations</a:t>
            </a:r>
          </a:p>
          <a:p>
            <a:pPr lvl="1"/>
            <a:r>
              <a:rPr lang="en-US" sz="2600" b="1" u="sng" dirty="0" smtClean="0">
                <a:solidFill>
                  <a:schemeClr val="accent3">
                    <a:lumMod val="40000"/>
                    <a:lumOff val="60000"/>
                  </a:schemeClr>
                </a:solidFill>
              </a:rPr>
              <a:t>Church?</a:t>
            </a:r>
          </a:p>
          <a:p>
            <a:pPr lvl="1">
              <a:buNone/>
            </a:pPr>
            <a:endParaRPr lang="en-US" sz="2600" b="1" dirty="0" smtClean="0">
              <a:solidFill>
                <a:srgbClr val="F3C8A5"/>
              </a:solidFill>
            </a:endParaRPr>
          </a:p>
          <a:p>
            <a:pPr lvl="1">
              <a:buNone/>
            </a:pPr>
            <a:endParaRPr lang="en-US" sz="2600" b="1" dirty="0" smtClean="0">
              <a:solidFill>
                <a:srgbClr val="F3C8A5"/>
              </a:solidFill>
            </a:endParaRPr>
          </a:p>
          <a:p>
            <a:pPr>
              <a:buNone/>
            </a:pPr>
            <a:endParaRPr lang="en-US" b="1" dirty="0" smtClean="0">
              <a:solidFill>
                <a:srgbClr val="F3C8A5"/>
              </a:solidFill>
            </a:endParaRPr>
          </a:p>
          <a:p>
            <a:pPr>
              <a:buNone/>
            </a:pPr>
            <a:endParaRPr lang="en-US" dirty="0" smtClean="0">
              <a:solidFill>
                <a:srgbClr val="FFFFFF"/>
              </a:solidFill>
            </a:endParaRPr>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870448"/>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3294" b="1" dirty="0" smtClean="0">
                <a:solidFill>
                  <a:srgbClr val="F3C8A5"/>
                </a:solidFill>
              </a:rPr>
              <a:t>	</a:t>
            </a:r>
          </a:p>
          <a:p>
            <a:pPr algn="ctr">
              <a:buNone/>
            </a:pPr>
            <a:r>
              <a:rPr lang="en-US" sz="3294" b="1" dirty="0" smtClean="0">
                <a:solidFill>
                  <a:srgbClr val="F3C8A5"/>
                </a:solidFill>
              </a:rPr>
              <a:t>	</a:t>
            </a:r>
          </a:p>
          <a:p>
            <a:pPr algn="ctr">
              <a:buNone/>
            </a:pPr>
            <a:endParaRPr lang="en-US" sz="3294" b="1" dirty="0" smtClean="0">
              <a:solidFill>
                <a:srgbClr val="F3C8A5"/>
              </a:solidFill>
            </a:endParaRPr>
          </a:p>
          <a:p>
            <a:pPr algn="ctr">
              <a:buNone/>
            </a:pPr>
            <a:endParaRPr lang="en-US" dirty="0" smtClean="0"/>
          </a:p>
          <a:p>
            <a:endParaRPr lang="en-US" dirty="0" smtClean="0"/>
          </a:p>
          <a:p>
            <a:endParaRPr lang="en-US" dirty="0" smtClean="0"/>
          </a:p>
        </p:txBody>
      </p:sp>
      <p:sp>
        <p:nvSpPr>
          <p:cNvPr id="4" name="TextBox 3"/>
          <p:cNvSpPr txBox="1"/>
          <p:nvPr/>
        </p:nvSpPr>
        <p:spPr>
          <a:xfrm>
            <a:off x="1295400" y="2133600"/>
            <a:ext cx="3733800" cy="3139321"/>
          </a:xfrm>
          <a:prstGeom prst="rect">
            <a:avLst/>
          </a:prstGeom>
          <a:noFill/>
        </p:spPr>
        <p:txBody>
          <a:bodyPr wrap="square" rtlCol="0">
            <a:spAutoFit/>
          </a:bodyPr>
          <a:lstStyle/>
          <a:p>
            <a:r>
              <a:rPr lang="en-US" sz="3600" b="1" dirty="0" smtClean="0">
                <a:solidFill>
                  <a:srgbClr val="FFFFFF"/>
                </a:solidFill>
                <a:effectLst>
                  <a:outerShdw blurRad="50800" dist="38100" dir="2700000" algn="br">
                    <a:srgbClr val="000000">
                      <a:alpha val="43000"/>
                    </a:srgbClr>
                  </a:outerShdw>
                </a:effectLst>
              </a:rPr>
              <a:t>Stewardship never ends…   it’s every day   all year long!</a:t>
            </a:r>
          </a:p>
          <a:p>
            <a:endParaRPr lang="en-US" dirty="0" smtClean="0">
              <a:effectLst>
                <a:outerShdw blurRad="50800" dist="38100" dir="2700000" algn="br">
                  <a:srgbClr val="000000">
                    <a:alpha val="43000"/>
                  </a:srgbClr>
                </a:outerShdw>
              </a:effectLst>
            </a:endParaRPr>
          </a:p>
          <a:p>
            <a:endParaRPr lang="en-US" dirty="0" smtClean="0"/>
          </a:p>
          <a:p>
            <a:endParaRPr lang="en-US" dirty="0"/>
          </a:p>
        </p:txBody>
      </p:sp>
      <p:pic>
        <p:nvPicPr>
          <p:cNvPr id="6" name="Picture 5" descr="images-74.jpg"/>
          <p:cNvPicPr>
            <a:picLocks noChangeAspect="1"/>
          </p:cNvPicPr>
          <p:nvPr/>
        </p:nvPicPr>
        <p:blipFill>
          <a:blip r:embed="rId2"/>
          <a:stretch>
            <a:fillRect/>
          </a:stretch>
        </p:blipFill>
        <p:spPr>
          <a:xfrm>
            <a:off x="4952999" y="1600200"/>
            <a:ext cx="3474597" cy="336792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724400"/>
            <a:ext cx="8183880" cy="182880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i="1" dirty="0" smtClean="0">
                <a:solidFill>
                  <a:srgbClr val="FFFFFF"/>
                </a:solidFill>
              </a:rPr>
              <a:t/>
            </a:r>
            <a:br>
              <a:rPr lang="en-US" sz="2800" i="1" dirty="0" smtClean="0">
                <a:solidFill>
                  <a:srgbClr val="FFFFFF"/>
                </a:solidFill>
              </a:rPr>
            </a:br>
            <a:r>
              <a:rPr lang="en-US" sz="2800" b="1" dirty="0" smtClean="0">
                <a:solidFill>
                  <a:srgbClr val="FFFFFF"/>
                </a:solidFill>
              </a:rPr>
              <a:t>Stewardship is what we do after we say </a:t>
            </a:r>
            <a:br>
              <a:rPr lang="en-US" sz="2800" b="1" dirty="0" smtClean="0">
                <a:solidFill>
                  <a:srgbClr val="FFFFFF"/>
                </a:solidFill>
              </a:rPr>
            </a:br>
            <a:r>
              <a:rPr lang="en-US" sz="2800" b="1" dirty="0" smtClean="0">
                <a:solidFill>
                  <a:srgbClr val="FFFFFF"/>
                </a:solidFill>
              </a:rPr>
              <a:t>we believe.</a:t>
            </a:r>
            <a:br>
              <a:rPr lang="en-US" sz="2800" b="1" dirty="0" smtClean="0">
                <a:solidFill>
                  <a:srgbClr val="FFFFFF"/>
                </a:solidFill>
              </a:rPr>
            </a:br>
            <a:r>
              <a:rPr lang="en-US" sz="1800" i="1" dirty="0" smtClean="0">
                <a:solidFill>
                  <a:srgbClr val="FFFFFF"/>
                </a:solidFill>
              </a:rPr>
              <a:t>Clarence C. Stoughton 1949</a:t>
            </a:r>
            <a:r>
              <a:rPr lang="en-US" sz="2800" i="1" dirty="0" smtClean="0">
                <a:solidFill>
                  <a:srgbClr val="FFFFFF"/>
                </a:solidFill>
              </a:rPr>
              <a:t/>
            </a:r>
            <a:br>
              <a:rPr lang="en-US" sz="2800" i="1" dirty="0" smtClean="0">
                <a:solidFill>
                  <a:srgbClr val="FFFFFF"/>
                </a:solidFill>
              </a:rPr>
            </a:br>
            <a:endParaRPr lang="en-US" sz="2400" b="1" dirty="0">
              <a:solidFill>
                <a:srgbClr val="FFFFFF"/>
              </a:solidFill>
            </a:endParaRPr>
          </a:p>
        </p:txBody>
      </p:sp>
      <p:sp>
        <p:nvSpPr>
          <p:cNvPr id="5" name="Content Placeholder 4"/>
          <p:cNvSpPr>
            <a:spLocks noGrp="1"/>
          </p:cNvSpPr>
          <p:nvPr>
            <p:ph idx="1"/>
          </p:nvPr>
        </p:nvSpPr>
        <p:spPr>
          <a:xfrm>
            <a:off x="502920" y="530352"/>
            <a:ext cx="8183880" cy="3965448"/>
          </a:xfrm>
        </p:spPr>
        <p:style>
          <a:lnRef idx="1">
            <a:schemeClr val="accent1"/>
          </a:lnRef>
          <a:fillRef idx="2">
            <a:schemeClr val="accent1"/>
          </a:fillRef>
          <a:effectRef idx="1">
            <a:schemeClr val="accent1"/>
          </a:effectRef>
          <a:fontRef idx="minor">
            <a:schemeClr val="dk1"/>
          </a:fontRef>
        </p:style>
        <p:txBody>
          <a:bodyPr>
            <a:normAutofit/>
          </a:bodyPr>
          <a:lstStyle/>
          <a:p>
            <a:pPr>
              <a:buNone/>
            </a:pPr>
            <a:endParaRPr lang="en-US" b="1" i="1" dirty="0" smtClean="0"/>
          </a:p>
          <a:p>
            <a:pPr>
              <a:buNone/>
            </a:pPr>
            <a:r>
              <a:rPr lang="en-US" sz="2800" dirty="0" smtClean="0">
                <a:solidFill>
                  <a:srgbClr val="F3C8A5"/>
                </a:solidFill>
              </a:rPr>
              <a:t>	During the Great Depression 1933, Americans were giving 3.3% of income to their congregations…</a:t>
            </a:r>
            <a:r>
              <a:rPr lang="en-US" sz="2800" b="1" dirty="0" smtClean="0">
                <a:solidFill>
                  <a:srgbClr val="F3C8A5"/>
                </a:solidFill>
              </a:rPr>
              <a:t>hardship did not stop their giving!</a:t>
            </a:r>
            <a:endParaRPr lang="en-US" dirty="0" smtClean="0"/>
          </a:p>
          <a:p>
            <a:pPr>
              <a:buNone/>
            </a:pPr>
            <a:r>
              <a:rPr lang="en-US" sz="2800" b="1" dirty="0" smtClean="0">
                <a:solidFill>
                  <a:schemeClr val="bg1"/>
                </a:solidFill>
              </a:rPr>
              <a:t>	In 2013, we were 400 times wealthier and   giving 1.6%. </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01644"/>
            <a:ext cx="8042276" cy="1336956"/>
          </a:xfrm>
        </p:spPr>
        <p:txBody>
          <a:bodyPr/>
          <a:lstStyle/>
          <a:p>
            <a:r>
              <a:rPr lang="en-US" b="1" dirty="0" smtClean="0">
                <a:solidFill>
                  <a:srgbClr val="FFFFFF"/>
                </a:solidFill>
              </a:rPr>
              <a:t>Q &amp; A</a:t>
            </a:r>
            <a:br>
              <a:rPr lang="en-US" b="1" dirty="0" smtClean="0">
                <a:solidFill>
                  <a:srgbClr val="FFFFFF"/>
                </a:solidFill>
              </a:rPr>
            </a:br>
            <a:r>
              <a:rPr lang="en-US" b="1" dirty="0" smtClean="0">
                <a:solidFill>
                  <a:srgbClr val="FFFFFF"/>
                </a:solidFill>
              </a:rPr>
              <a:t>Wrap-up</a:t>
            </a:r>
            <a:endParaRPr lang="en-US" b="1" dirty="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758732"/>
          </a:xfrm>
        </p:spPr>
        <p:txBody>
          <a:bodyPr/>
          <a:lstStyle/>
          <a:p>
            <a:r>
              <a:rPr lang="en-US" sz="3600" dirty="0" smtClean="0">
                <a:solidFill>
                  <a:srgbClr val="FFFFFF"/>
                </a:solidFill>
              </a:rPr>
              <a:t>Bibliography </a:t>
            </a:r>
            <a:endParaRPr lang="en-US" sz="3600" dirty="0">
              <a:solidFill>
                <a:srgbClr val="FFFFFF"/>
              </a:solidFill>
            </a:endParaRPr>
          </a:p>
        </p:txBody>
      </p:sp>
      <p:sp>
        <p:nvSpPr>
          <p:cNvPr id="3" name="Content Placeholder 2"/>
          <p:cNvSpPr>
            <a:spLocks noGrp="1"/>
          </p:cNvSpPr>
          <p:nvPr>
            <p:ph idx="1"/>
          </p:nvPr>
        </p:nvSpPr>
        <p:spPr>
          <a:xfrm>
            <a:off x="549275" y="990600"/>
            <a:ext cx="8042276" cy="4800599"/>
          </a:xfrm>
        </p:spPr>
        <p:txBody>
          <a:bodyPr>
            <a:normAutofit fontScale="55000" lnSpcReduction="20000"/>
          </a:bodyPr>
          <a:lstStyle/>
          <a:p>
            <a:r>
              <a:rPr lang="en-US" sz="2526" b="1" dirty="0" smtClean="0">
                <a:solidFill>
                  <a:srgbClr val="FFFFFF"/>
                </a:solidFill>
              </a:rPr>
              <a:t>The Bible </a:t>
            </a:r>
          </a:p>
          <a:p>
            <a:r>
              <a:rPr lang="en-US" sz="2526" b="1" dirty="0" smtClean="0">
                <a:solidFill>
                  <a:srgbClr val="FFFFFF"/>
                </a:solidFill>
              </a:rPr>
              <a:t>NALC Stewardship Resources</a:t>
            </a:r>
            <a:r>
              <a:rPr lang="en-US" sz="2526" dirty="0" smtClean="0">
                <a:solidFill>
                  <a:srgbClr val="FFFFFF"/>
                </a:solidFill>
              </a:rPr>
              <a:t> </a:t>
            </a:r>
            <a:r>
              <a:rPr lang="en-US" sz="2526" i="1" dirty="0" smtClean="0">
                <a:solidFill>
                  <a:srgbClr val="FFFFFF"/>
                </a:solidFill>
              </a:rPr>
              <a:t>“Duty and Delight”</a:t>
            </a:r>
            <a:r>
              <a:rPr lang="en-US" sz="2526" dirty="0" smtClean="0">
                <a:solidFill>
                  <a:srgbClr val="FFFFFF"/>
                </a:solidFill>
              </a:rPr>
              <a:t> visit NALC website (need link)?</a:t>
            </a:r>
          </a:p>
          <a:p>
            <a:r>
              <a:rPr lang="en-US" dirty="0" smtClean="0">
                <a:solidFill>
                  <a:srgbClr val="FFFFFF"/>
                </a:solidFill>
              </a:rPr>
              <a:t>Christopher, J. Cliff, </a:t>
            </a:r>
            <a:r>
              <a:rPr lang="en-US" i="1" dirty="0" smtClean="0">
                <a:solidFill>
                  <a:srgbClr val="FFFFFF"/>
                </a:solidFill>
              </a:rPr>
              <a:t>Whose Offering Plate Is It</a:t>
            </a:r>
            <a:r>
              <a:rPr lang="en-US" dirty="0" smtClean="0">
                <a:solidFill>
                  <a:srgbClr val="FFFFFF"/>
                </a:solidFill>
              </a:rPr>
              <a:t>. Abingdon Press, 2010. </a:t>
            </a:r>
          </a:p>
          <a:p>
            <a:r>
              <a:rPr lang="en-US" dirty="0" err="1" smtClean="0">
                <a:solidFill>
                  <a:srgbClr val="FFFFFF"/>
                </a:solidFill>
              </a:rPr>
              <a:t>Formsma</a:t>
            </a:r>
            <a:r>
              <a:rPr lang="en-US" dirty="0" smtClean="0">
                <a:solidFill>
                  <a:srgbClr val="FFFFFF"/>
                </a:solidFill>
              </a:rPr>
              <a:t>, Brad, </a:t>
            </a:r>
            <a:r>
              <a:rPr lang="en-US" i="1" dirty="0" smtClean="0">
                <a:solidFill>
                  <a:srgbClr val="FFFFFF"/>
                </a:solidFill>
              </a:rPr>
              <a:t>I like Giving</a:t>
            </a:r>
            <a:r>
              <a:rPr lang="en-US" dirty="0" smtClean="0">
                <a:solidFill>
                  <a:srgbClr val="FFFFFF"/>
                </a:solidFill>
              </a:rPr>
              <a:t>. Water Brook Press, 2014. </a:t>
            </a:r>
          </a:p>
          <a:p>
            <a:r>
              <a:rPr lang="en-US" dirty="0" smtClean="0">
                <a:solidFill>
                  <a:srgbClr val="FFFFFF"/>
                </a:solidFill>
              </a:rPr>
              <a:t>Grimm, Eugene, </a:t>
            </a:r>
            <a:r>
              <a:rPr lang="en-US" i="1" dirty="0" smtClean="0">
                <a:solidFill>
                  <a:srgbClr val="FFFFFF"/>
                </a:solidFill>
              </a:rPr>
              <a:t>Generous People: How to Encourage Vital Stewardship. </a:t>
            </a:r>
            <a:r>
              <a:rPr lang="en-US" dirty="0" smtClean="0">
                <a:solidFill>
                  <a:srgbClr val="FFFFFF"/>
                </a:solidFill>
              </a:rPr>
              <a:t>Nashville: Abington, 1992</a:t>
            </a:r>
            <a:r>
              <a:rPr lang="en-US" i="1" dirty="0" smtClean="0">
                <a:solidFill>
                  <a:srgbClr val="FFFFFF"/>
                </a:solidFill>
              </a:rPr>
              <a:t>. </a:t>
            </a:r>
            <a:r>
              <a:rPr lang="en-US" dirty="0" smtClean="0">
                <a:solidFill>
                  <a:srgbClr val="FFFFFF"/>
                </a:solidFill>
              </a:rPr>
              <a:t>	       </a:t>
            </a:r>
          </a:p>
          <a:p>
            <a:r>
              <a:rPr lang="en-US" dirty="0" err="1" smtClean="0">
                <a:solidFill>
                  <a:srgbClr val="FFFFFF"/>
                </a:solidFill>
              </a:rPr>
              <a:t>Kluth</a:t>
            </a:r>
            <a:r>
              <a:rPr lang="en-US" dirty="0" smtClean="0">
                <a:solidFill>
                  <a:srgbClr val="FFFFFF"/>
                </a:solidFill>
              </a:rPr>
              <a:t>, Brian, </a:t>
            </a:r>
            <a:r>
              <a:rPr lang="en-US" i="1" dirty="0" smtClean="0">
                <a:solidFill>
                  <a:srgbClr val="FFFFFF"/>
                </a:solidFill>
              </a:rPr>
              <a:t>7 Keys to Living Open Handed in A Tight Fisted World</a:t>
            </a:r>
            <a:r>
              <a:rPr lang="en-US" dirty="0" smtClean="0">
                <a:solidFill>
                  <a:srgbClr val="FFFFFF"/>
                </a:solidFill>
              </a:rPr>
              <a:t>. 2009.  </a:t>
            </a:r>
          </a:p>
          <a:p>
            <a:r>
              <a:rPr lang="en-US" dirty="0" smtClean="0">
                <a:solidFill>
                  <a:srgbClr val="FFFFFF"/>
                </a:solidFill>
              </a:rPr>
              <a:t>Nouwen, Henri, </a:t>
            </a:r>
            <a:r>
              <a:rPr lang="en-US" i="1" dirty="0" smtClean="0">
                <a:solidFill>
                  <a:srgbClr val="FFFFFF"/>
                </a:solidFill>
              </a:rPr>
              <a:t>A Spirituality of Fundraising</a:t>
            </a:r>
            <a:r>
              <a:rPr lang="en-US" dirty="0" smtClean="0">
                <a:solidFill>
                  <a:srgbClr val="FFFFFF"/>
                </a:solidFill>
              </a:rPr>
              <a:t>. Upper Room Publishers, 2010. </a:t>
            </a:r>
          </a:p>
          <a:p>
            <a:r>
              <a:rPr lang="en-US" dirty="0" smtClean="0">
                <a:solidFill>
                  <a:srgbClr val="FFFFFF"/>
                </a:solidFill>
              </a:rPr>
              <a:t>Powell, Mark Allan, </a:t>
            </a:r>
            <a:r>
              <a:rPr lang="en-US" i="1" dirty="0" smtClean="0">
                <a:solidFill>
                  <a:srgbClr val="FFFFFF"/>
                </a:solidFill>
              </a:rPr>
              <a:t>Giving to God</a:t>
            </a:r>
            <a:r>
              <a:rPr lang="en-US" dirty="0" smtClean="0">
                <a:solidFill>
                  <a:srgbClr val="FFFFFF"/>
                </a:solidFill>
              </a:rPr>
              <a:t>. Wm. B. </a:t>
            </a:r>
            <a:r>
              <a:rPr lang="en-US" dirty="0" err="1" smtClean="0">
                <a:solidFill>
                  <a:srgbClr val="FFFFFF"/>
                </a:solidFill>
              </a:rPr>
              <a:t>Eerdmans</a:t>
            </a:r>
            <a:r>
              <a:rPr lang="en-US" dirty="0" smtClean="0">
                <a:solidFill>
                  <a:srgbClr val="FFFFFF"/>
                </a:solidFill>
              </a:rPr>
              <a:t> Publishing, 2006. </a:t>
            </a:r>
          </a:p>
          <a:p>
            <a:r>
              <a:rPr lang="en-US" dirty="0" smtClean="0">
                <a:solidFill>
                  <a:srgbClr val="FFFFFF"/>
                </a:solidFill>
              </a:rPr>
              <a:t>Ramsey, Dave, </a:t>
            </a:r>
            <a:r>
              <a:rPr lang="en-US" i="1" dirty="0" smtClean="0">
                <a:solidFill>
                  <a:srgbClr val="FFFFFF"/>
                </a:solidFill>
              </a:rPr>
              <a:t>The Legacy Journey: A Radical View of Biblical Wealth and Generosity</a:t>
            </a:r>
            <a:r>
              <a:rPr lang="en-US" dirty="0" smtClean="0">
                <a:solidFill>
                  <a:srgbClr val="FFFFFF"/>
                </a:solidFill>
              </a:rPr>
              <a:t>, Ramsey Press, 2014.  </a:t>
            </a:r>
          </a:p>
          <a:p>
            <a:r>
              <a:rPr lang="en-US" dirty="0" smtClean="0">
                <a:solidFill>
                  <a:srgbClr val="FFFFFF"/>
                </a:solidFill>
              </a:rPr>
              <a:t>Smith, Christian and Michael Emerson, </a:t>
            </a:r>
            <a:r>
              <a:rPr lang="en-US" i="1" dirty="0" smtClean="0">
                <a:solidFill>
                  <a:srgbClr val="FFFFFF"/>
                </a:solidFill>
              </a:rPr>
              <a:t>Passing the Plate</a:t>
            </a:r>
            <a:r>
              <a:rPr lang="en-US" dirty="0" smtClean="0">
                <a:solidFill>
                  <a:srgbClr val="FFFFFF"/>
                </a:solidFill>
              </a:rPr>
              <a:t>. Oxford University Press, 2008.</a:t>
            </a:r>
          </a:p>
          <a:p>
            <a:r>
              <a:rPr lang="en-US" dirty="0" smtClean="0">
                <a:solidFill>
                  <a:srgbClr val="FFFFFF"/>
                </a:solidFill>
              </a:rPr>
              <a:t>Willard Chris, James Sheppard </a:t>
            </a:r>
            <a:r>
              <a:rPr lang="en-US" i="1" dirty="0" smtClean="0">
                <a:solidFill>
                  <a:srgbClr val="FFFFFF"/>
                </a:solidFill>
              </a:rPr>
              <a:t>Contagious</a:t>
            </a:r>
            <a:r>
              <a:rPr lang="en-US" dirty="0" smtClean="0">
                <a:solidFill>
                  <a:srgbClr val="FFFFFF"/>
                </a:solidFill>
              </a:rPr>
              <a:t> Generosity. </a:t>
            </a:r>
            <a:r>
              <a:rPr lang="en-US" dirty="0" err="1" smtClean="0">
                <a:solidFill>
                  <a:srgbClr val="FFFFFF"/>
                </a:solidFill>
              </a:rPr>
              <a:t>Zondervan</a:t>
            </a:r>
            <a:r>
              <a:rPr lang="en-US" dirty="0" smtClean="0">
                <a:solidFill>
                  <a:srgbClr val="FFFFFF"/>
                </a:solidFill>
              </a:rPr>
              <a:t>, 2012.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606552"/>
            <a:ext cx="8183880" cy="5718048"/>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3294" b="1" dirty="0" smtClean="0">
                <a:solidFill>
                  <a:srgbClr val="F3C8A5"/>
                </a:solidFill>
              </a:rPr>
              <a:t>	</a:t>
            </a:r>
          </a:p>
          <a:p>
            <a:pPr>
              <a:buNone/>
            </a:pPr>
            <a:r>
              <a:rPr lang="en-US" sz="4000" b="1" dirty="0" smtClean="0">
                <a:solidFill>
                  <a:schemeClr val="bg1"/>
                </a:solidFill>
                <a:effectLst>
                  <a:outerShdw blurRad="50800" dist="38100" dir="2700000" algn="br">
                    <a:srgbClr val="000000">
                      <a:alpha val="43000"/>
                    </a:srgbClr>
                  </a:outerShdw>
                </a:effectLst>
              </a:rPr>
              <a:t>	</a:t>
            </a:r>
            <a:r>
              <a:rPr lang="en-US" sz="3600" b="1" dirty="0" smtClean="0">
                <a:solidFill>
                  <a:schemeClr val="bg1"/>
                </a:solidFill>
                <a:effectLst>
                  <a:outerShdw blurRad="50800" dist="38100" dir="2700000" algn="br">
                    <a:srgbClr val="000000">
                      <a:alpha val="43000"/>
                    </a:srgbClr>
                  </a:outerShdw>
                </a:effectLst>
              </a:rPr>
              <a:t>The biblical understanding of stewardship does not focus on… </a:t>
            </a:r>
          </a:p>
          <a:p>
            <a:pPr>
              <a:buClr>
                <a:schemeClr val="accent3">
                  <a:lumMod val="60000"/>
                  <a:lumOff val="40000"/>
                </a:schemeClr>
              </a:buClr>
              <a:buFont typeface="Arial"/>
              <a:buChar char="•"/>
            </a:pPr>
            <a:r>
              <a:rPr lang="en-US" sz="3600" b="1" dirty="0" smtClean="0">
                <a:solidFill>
                  <a:srgbClr val="F3C8A5"/>
                </a:solidFill>
                <a:effectLst>
                  <a:outerShdw blurRad="50800" dist="38100" dir="2700000" algn="br">
                    <a:srgbClr val="000000">
                      <a:alpha val="43000"/>
                    </a:srgbClr>
                  </a:outerShdw>
                </a:effectLst>
              </a:rPr>
              <a:t>Money </a:t>
            </a:r>
          </a:p>
          <a:p>
            <a:pPr>
              <a:buClr>
                <a:schemeClr val="accent3">
                  <a:lumMod val="60000"/>
                  <a:lumOff val="40000"/>
                </a:schemeClr>
              </a:buClr>
              <a:buFont typeface="Arial"/>
              <a:buChar char="•"/>
            </a:pPr>
            <a:r>
              <a:rPr lang="en-US" sz="3600" b="1" dirty="0" smtClean="0">
                <a:solidFill>
                  <a:srgbClr val="F3C8A5"/>
                </a:solidFill>
                <a:effectLst>
                  <a:outerShdw blurRad="50800" dist="38100" dir="2700000" algn="br">
                    <a:srgbClr val="000000">
                      <a:alpha val="43000"/>
                    </a:srgbClr>
                  </a:outerShdw>
                </a:effectLst>
              </a:rPr>
              <a:t>Fundraising</a:t>
            </a:r>
          </a:p>
          <a:p>
            <a:pPr>
              <a:buClr>
                <a:schemeClr val="accent3">
                  <a:lumMod val="60000"/>
                  <a:lumOff val="40000"/>
                </a:schemeClr>
              </a:buClr>
              <a:buFont typeface="Arial"/>
              <a:buChar char="•"/>
            </a:pPr>
            <a:r>
              <a:rPr lang="en-US" sz="3600" b="1" dirty="0" smtClean="0">
                <a:solidFill>
                  <a:srgbClr val="F3C8A5"/>
                </a:solidFill>
                <a:effectLst>
                  <a:outerShdw blurRad="50800" dist="38100" dir="2700000" algn="br">
                    <a:srgbClr val="000000">
                      <a:alpha val="43000"/>
                    </a:srgbClr>
                  </a:outerShdw>
                </a:effectLst>
              </a:rPr>
              <a:t>Annual budgets</a:t>
            </a:r>
          </a:p>
          <a:p>
            <a:pPr algn="ct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606552"/>
            <a:ext cx="8183880" cy="5565648"/>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3294" b="1" dirty="0" smtClean="0">
                <a:solidFill>
                  <a:srgbClr val="F3C8A5"/>
                </a:solidFill>
              </a:rPr>
              <a:t>	</a:t>
            </a:r>
          </a:p>
          <a:p>
            <a:pPr>
              <a:buNone/>
            </a:pPr>
            <a:r>
              <a:rPr lang="en-US" sz="4000" b="1" dirty="0" smtClean="0">
                <a:solidFill>
                  <a:schemeClr val="bg1"/>
                </a:solidFill>
                <a:effectLst>
                  <a:outerShdw blurRad="50800" dist="38100" dir="2700000" algn="br">
                    <a:srgbClr val="000000">
                      <a:alpha val="43000"/>
                    </a:srgbClr>
                  </a:outerShdw>
                </a:effectLst>
              </a:rPr>
              <a:t>	</a:t>
            </a:r>
            <a:r>
              <a:rPr lang="en-US" sz="3600" b="1" dirty="0" smtClean="0">
                <a:solidFill>
                  <a:schemeClr val="bg1"/>
                </a:solidFill>
                <a:effectLst>
                  <a:outerShdw blurRad="50800" dist="38100" dir="2700000" algn="br">
                    <a:srgbClr val="000000">
                      <a:alpha val="43000"/>
                    </a:srgbClr>
                  </a:outerShdw>
                </a:effectLst>
              </a:rPr>
              <a:t>but does focus on…</a:t>
            </a:r>
            <a:endParaRPr lang="en-US" sz="3600" b="1" dirty="0" smtClean="0">
              <a:solidFill>
                <a:srgbClr val="F3C8A5"/>
              </a:solidFill>
              <a:effectLst>
                <a:outerShdw blurRad="50800" dist="38100" dir="2700000" algn="br">
                  <a:srgbClr val="000000">
                    <a:alpha val="43000"/>
                  </a:srgbClr>
                </a:outerShdw>
              </a:effectLst>
            </a:endParaRPr>
          </a:p>
          <a:p>
            <a:pPr>
              <a:buClr>
                <a:schemeClr val="accent3">
                  <a:lumMod val="60000"/>
                  <a:lumOff val="40000"/>
                </a:schemeClr>
              </a:buClr>
              <a:buFont typeface="Arial"/>
              <a:buChar char="•"/>
            </a:pPr>
            <a:r>
              <a:rPr lang="en-US" sz="3600" b="1" dirty="0" smtClean="0">
                <a:solidFill>
                  <a:srgbClr val="F3C8A5"/>
                </a:solidFill>
                <a:effectLst>
                  <a:outerShdw blurRad="50800" dist="38100" dir="2700000" algn="br">
                    <a:srgbClr val="000000">
                      <a:alpha val="43000"/>
                    </a:srgbClr>
                  </a:outerShdw>
                </a:effectLst>
              </a:rPr>
              <a:t>Who we trust </a:t>
            </a:r>
          </a:p>
          <a:p>
            <a:pPr>
              <a:buClr>
                <a:schemeClr val="accent3">
                  <a:lumMod val="60000"/>
                  <a:lumOff val="40000"/>
                </a:schemeClr>
              </a:buClr>
              <a:buFont typeface="Arial"/>
              <a:buChar char="•"/>
            </a:pPr>
            <a:r>
              <a:rPr lang="en-US" sz="3600" b="1" dirty="0" smtClean="0">
                <a:solidFill>
                  <a:srgbClr val="F3C8A5"/>
                </a:solidFill>
                <a:effectLst>
                  <a:outerShdw blurRad="50800" dist="38100" dir="2700000" algn="br">
                    <a:srgbClr val="000000">
                      <a:alpha val="43000"/>
                    </a:srgbClr>
                  </a:outerShdw>
                </a:effectLst>
              </a:rPr>
              <a:t>What we value</a:t>
            </a:r>
          </a:p>
          <a:p>
            <a:pPr>
              <a:buClr>
                <a:schemeClr val="accent3">
                  <a:lumMod val="60000"/>
                  <a:lumOff val="40000"/>
                </a:schemeClr>
              </a:buClr>
              <a:buFont typeface="Arial"/>
              <a:buChar char="•"/>
            </a:pPr>
            <a:r>
              <a:rPr lang="en-US" sz="3600" b="1" dirty="0" smtClean="0">
                <a:solidFill>
                  <a:srgbClr val="F3C8A5"/>
                </a:solidFill>
                <a:effectLst>
                  <a:outerShdw blurRad="50800" dist="38100" dir="2700000" algn="br">
                    <a:srgbClr val="000000">
                      <a:alpha val="43000"/>
                    </a:srgbClr>
                  </a:outerShdw>
                </a:effectLst>
              </a:rPr>
              <a:t>Where we spend our time,    energy and efforts</a:t>
            </a:r>
          </a:p>
          <a:p>
            <a:pPr algn="ct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870448"/>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3294" b="1" dirty="0" smtClean="0">
                <a:solidFill>
                  <a:srgbClr val="F3C8A5"/>
                </a:solidFill>
              </a:rPr>
              <a:t>	</a:t>
            </a:r>
          </a:p>
          <a:p>
            <a:pP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endParaRPr lang="en-US" dirty="0" smtClean="0">
              <a:ln>
                <a:gradFill flip="none" rotWithShape="1">
                  <a:gsLst>
                    <a:gs pos="51000">
                      <a:schemeClr val="accent1"/>
                    </a:gs>
                    <a:gs pos="100000">
                      <a:prstClr val="white"/>
                    </a:gs>
                  </a:gsLst>
                  <a:path path="shape">
                    <a:fillToRect l="50000" t="50000" r="50000" b="50000"/>
                  </a:path>
                  <a:tileRect/>
                </a:gradFill>
              </a:ln>
            </a:endParaRPr>
          </a:p>
        </p:txBody>
      </p:sp>
      <p:sp>
        <p:nvSpPr>
          <p:cNvPr id="5" name="TextBox 4"/>
          <p:cNvSpPr txBox="1"/>
          <p:nvPr/>
        </p:nvSpPr>
        <p:spPr>
          <a:xfrm>
            <a:off x="685800" y="1007506"/>
            <a:ext cx="7848600" cy="5262979"/>
          </a:xfrm>
          <a:prstGeom prst="rect">
            <a:avLst/>
          </a:prstGeom>
          <a:noFill/>
        </p:spPr>
        <p:txBody>
          <a:bodyPr wrap="square" rtlCol="0">
            <a:spAutoFit/>
          </a:bodyPr>
          <a:lstStyle/>
          <a:p>
            <a:endParaRPr lang="en-US" b="1" dirty="0" smtClean="0"/>
          </a:p>
          <a:p>
            <a:pPr algn="ctr"/>
            <a:r>
              <a:rPr lang="en-US" sz="4000" b="1" dirty="0" smtClean="0">
                <a:solidFill>
                  <a:srgbClr val="FFFFFF"/>
                </a:solidFill>
                <a:effectLst>
                  <a:outerShdw blurRad="50800" dist="38100" dir="2700000" algn="br">
                    <a:srgbClr val="000000">
                      <a:alpha val="43000"/>
                    </a:srgbClr>
                  </a:outerShdw>
                </a:effectLst>
              </a:rPr>
              <a:t>Hearts and Treasures</a:t>
            </a:r>
          </a:p>
          <a:p>
            <a:endParaRPr lang="en-US" sz="3200" dirty="0" smtClean="0">
              <a:effectLst>
                <a:outerShdw blurRad="50800" dist="38100" dir="2700000" algn="br">
                  <a:srgbClr val="000000">
                    <a:alpha val="43000"/>
                  </a:srgbClr>
                </a:outerShdw>
              </a:effectLst>
            </a:endParaRPr>
          </a:p>
          <a:p>
            <a:r>
              <a:rPr lang="en-US" sz="3200" dirty="0" smtClean="0">
                <a:solidFill>
                  <a:schemeClr val="bg1"/>
                </a:solidFill>
                <a:effectLst>
                  <a:outerShdw blurRad="50800" dist="38100" dir="2700000" algn="br">
                    <a:srgbClr val="000000">
                      <a:alpha val="43000"/>
                    </a:srgbClr>
                  </a:outerShdw>
                </a:effectLst>
              </a:rPr>
              <a:t>Jesus said, </a:t>
            </a:r>
            <a:r>
              <a:rPr lang="en-US" sz="3200" b="1" dirty="0" smtClean="0">
                <a:solidFill>
                  <a:schemeClr val="bg1"/>
                </a:solidFill>
                <a:effectLst>
                  <a:outerShdw blurRad="50800" dist="38100" dir="2700000" algn="br">
                    <a:srgbClr val="000000">
                      <a:alpha val="43000"/>
                    </a:srgbClr>
                  </a:outerShdw>
                </a:effectLst>
              </a:rPr>
              <a:t>“Where your treasure is there your heart will follow” </a:t>
            </a:r>
            <a:r>
              <a:rPr lang="en-US" sz="2400" dirty="0" smtClean="0">
                <a:solidFill>
                  <a:schemeClr val="bg1"/>
                </a:solidFill>
                <a:effectLst>
                  <a:outerShdw blurRad="50800" dist="38100" dir="2700000" algn="br">
                    <a:srgbClr val="000000">
                      <a:alpha val="43000"/>
                    </a:srgbClr>
                  </a:outerShdw>
                </a:effectLst>
              </a:rPr>
              <a:t>(Matt 6:21).</a:t>
            </a:r>
            <a:r>
              <a:rPr lang="en-US" sz="3200" dirty="0" smtClean="0">
                <a:solidFill>
                  <a:schemeClr val="bg1"/>
                </a:solidFill>
                <a:effectLst>
                  <a:outerShdw blurRad="50800" dist="38100" dir="2700000" algn="br">
                    <a:srgbClr val="000000">
                      <a:alpha val="43000"/>
                    </a:srgbClr>
                  </a:outerShdw>
                </a:effectLst>
              </a:rPr>
              <a:t> </a:t>
            </a: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pPr algn="ctr"/>
            <a:endParaRPr lang="en-US" sz="1600" b="1" dirty="0" smtClean="0">
              <a:solidFill>
                <a:schemeClr val="bg1"/>
              </a:solidFill>
            </a:endParaRPr>
          </a:p>
          <a:p>
            <a:pPr algn="ctr"/>
            <a:r>
              <a:rPr lang="en-US" sz="3200" b="1" dirty="0" smtClean="0">
                <a:solidFill>
                  <a:schemeClr val="bg1"/>
                </a:solidFill>
                <a:effectLst>
                  <a:outerShdw blurRad="50800" dist="38100" dir="2700000" algn="br">
                    <a:srgbClr val="000000">
                      <a:alpha val="43000"/>
                    </a:srgbClr>
                  </a:outerShdw>
                </a:effectLst>
              </a:rPr>
              <a:t>Where is your time, talent, treasure and testimony?</a:t>
            </a:r>
          </a:p>
        </p:txBody>
      </p:sp>
      <p:pic>
        <p:nvPicPr>
          <p:cNvPr id="8" name="Picture 7" descr="th-24.jpeg"/>
          <p:cNvPicPr>
            <a:picLocks noChangeAspect="1"/>
          </p:cNvPicPr>
          <p:nvPr/>
        </p:nvPicPr>
        <p:blipFill>
          <a:blip r:embed="rId3"/>
          <a:stretch>
            <a:fillRect/>
          </a:stretch>
        </p:blipFill>
        <p:spPr>
          <a:xfrm>
            <a:off x="4108450" y="3816350"/>
            <a:ext cx="920750" cy="9207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870448"/>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3294" b="1" dirty="0" smtClean="0">
                <a:solidFill>
                  <a:srgbClr val="F3C8A5"/>
                </a:solidFill>
              </a:rPr>
              <a:t>	</a:t>
            </a:r>
          </a:p>
          <a:p>
            <a:pP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endParaRPr lang="en-US" dirty="0" smtClean="0">
              <a:ln>
                <a:gradFill flip="none" rotWithShape="1">
                  <a:gsLst>
                    <a:gs pos="51000">
                      <a:schemeClr val="accent1"/>
                    </a:gs>
                    <a:gs pos="100000">
                      <a:prstClr val="white"/>
                    </a:gs>
                  </a:gsLst>
                  <a:path path="shape">
                    <a:fillToRect l="50000" t="50000" r="50000" b="50000"/>
                  </a:path>
                  <a:tileRect/>
                </a:gradFill>
              </a:ln>
            </a:endParaRPr>
          </a:p>
        </p:txBody>
      </p:sp>
      <p:sp>
        <p:nvSpPr>
          <p:cNvPr id="5" name="TextBox 4"/>
          <p:cNvSpPr txBox="1"/>
          <p:nvPr/>
        </p:nvSpPr>
        <p:spPr>
          <a:xfrm>
            <a:off x="914400" y="838200"/>
            <a:ext cx="7391400" cy="2585323"/>
          </a:xfrm>
          <a:prstGeom prst="rect">
            <a:avLst/>
          </a:prstGeom>
          <a:noFill/>
        </p:spPr>
        <p:txBody>
          <a:bodyPr wrap="square" rtlCol="0">
            <a:spAutoFit/>
          </a:bodyPr>
          <a:lstStyle/>
          <a:p>
            <a:endParaRPr lang="en-US" b="1" dirty="0" smtClean="0"/>
          </a:p>
          <a:p>
            <a:r>
              <a:rPr lang="en-US" sz="3600" b="1" dirty="0" smtClean="0">
                <a:solidFill>
                  <a:srgbClr val="FFFFFF"/>
                </a:solidFill>
                <a:effectLst>
                  <a:outerShdw blurRad="50800" dist="38100" dir="2700000" algn="br">
                    <a:srgbClr val="000000">
                      <a:alpha val="43000"/>
                    </a:srgbClr>
                  </a:outerShdw>
                </a:effectLst>
              </a:rPr>
              <a:t>Matthew 19:16-22 </a:t>
            </a:r>
          </a:p>
          <a:p>
            <a:endParaRPr lang="en-US" sz="3600" b="1" dirty="0" smtClean="0">
              <a:solidFill>
                <a:srgbClr val="FFFFFF"/>
              </a:solidFill>
              <a:effectLst>
                <a:outerShdw blurRad="50800" dist="38100" dir="2700000" algn="br">
                  <a:srgbClr val="000000">
                    <a:alpha val="43000"/>
                  </a:srgbClr>
                </a:outerShdw>
              </a:effectLst>
            </a:endParaRPr>
          </a:p>
          <a:p>
            <a:r>
              <a:rPr lang="en-US" sz="3600" dirty="0" smtClean="0">
                <a:solidFill>
                  <a:srgbClr val="FFFFFF"/>
                </a:solidFill>
                <a:effectLst>
                  <a:outerShdw blurRad="50800" dist="38100" dir="2700000" algn="br">
                    <a:srgbClr val="000000">
                      <a:alpha val="43000"/>
                    </a:srgbClr>
                  </a:outerShdw>
                </a:effectLst>
              </a:rPr>
              <a:t>A rich young man asks Jesus how he might inherit eternal life. </a:t>
            </a:r>
          </a:p>
        </p:txBody>
      </p:sp>
      <p:pic>
        <p:nvPicPr>
          <p:cNvPr id="4" name="Picture 3" descr="images-2.jpg"/>
          <p:cNvPicPr>
            <a:picLocks noChangeAspect="1"/>
          </p:cNvPicPr>
          <p:nvPr/>
        </p:nvPicPr>
        <p:blipFill>
          <a:blip r:embed="rId3"/>
          <a:stretch>
            <a:fillRect/>
          </a:stretch>
        </p:blipFill>
        <p:spPr>
          <a:xfrm>
            <a:off x="3048000" y="3657600"/>
            <a:ext cx="3289300" cy="2463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8042276" cy="4343400"/>
          </a:xfrm>
        </p:spPr>
        <p:txBody>
          <a:bodyPr/>
          <a:lstStyle/>
          <a:p>
            <a:pPr algn="ctr">
              <a:buNone/>
            </a:pPr>
            <a:r>
              <a:rPr lang="en-US" sz="3600" b="1" dirty="0" smtClean="0">
                <a:solidFill>
                  <a:schemeClr val="bg1"/>
                </a:solidFill>
                <a:effectLst>
                  <a:outerShdw blurRad="50800" dist="38100" dir="2700000" algn="br">
                    <a:srgbClr val="000000">
                      <a:alpha val="43000"/>
                    </a:srgbClr>
                  </a:outerShdw>
                </a:effectLst>
              </a:rPr>
              <a:t>The “One Thing”</a:t>
            </a:r>
          </a:p>
          <a:p>
            <a:endParaRPr lang="en-US" dirty="0" smtClean="0">
              <a:solidFill>
                <a:schemeClr val="bg1"/>
              </a:solidFill>
              <a:effectLst>
                <a:outerShdw blurRad="50800" dist="38100" dir="2700000" algn="br">
                  <a:srgbClr val="000000">
                    <a:alpha val="43000"/>
                  </a:srgbClr>
                </a:outerShdw>
              </a:effectLst>
            </a:endParaRPr>
          </a:p>
          <a:p>
            <a:r>
              <a:rPr lang="en-US" sz="3200" b="1" dirty="0" smtClean="0">
                <a:solidFill>
                  <a:schemeClr val="bg1"/>
                </a:solidFill>
                <a:effectLst>
                  <a:outerShdw blurRad="50800" dist="38100" dir="2700000" algn="br">
                    <a:srgbClr val="000000">
                      <a:alpha val="43000"/>
                    </a:srgbClr>
                  </a:outerShdw>
                </a:effectLst>
              </a:rPr>
              <a:t>What is the “one thing” you need to divest yourself of that keeps you  from Christ?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870448"/>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3294" b="1" dirty="0" smtClean="0">
                <a:solidFill>
                  <a:srgbClr val="F3C8A5"/>
                </a:solidFill>
              </a:rPr>
              <a:t>	</a:t>
            </a:r>
            <a:endParaRPr lang="en-US" sz="3294" b="1" dirty="0" smtClean="0">
              <a:solidFill>
                <a:srgbClr val="F3C8A5"/>
              </a:solidFill>
              <a:effectLst>
                <a:outerShdw blurRad="50800" dist="38100" dir="2700000" algn="br">
                  <a:srgbClr val="000000">
                    <a:alpha val="43000"/>
                  </a:srgbClr>
                </a:outerShdw>
              </a:effectLst>
            </a:endParaRPr>
          </a:p>
          <a:p>
            <a:pPr>
              <a:buNone/>
            </a:pPr>
            <a:r>
              <a:rPr lang="en-US" sz="2000" b="1" i="1" dirty="0" smtClean="0">
                <a:solidFill>
                  <a:srgbClr val="F3C8A5"/>
                </a:solidFill>
                <a:effectLst>
                  <a:outerShdw blurRad="50800" dist="38100" dir="2700000" algn="br">
                    <a:srgbClr val="000000">
                      <a:alpha val="43000"/>
                    </a:srgbClr>
                  </a:outerShdw>
                </a:effectLst>
              </a:rPr>
              <a:t>	</a:t>
            </a:r>
            <a:r>
              <a:rPr lang="en-US" sz="3600" b="1" dirty="0" smtClean="0">
                <a:solidFill>
                  <a:schemeClr val="accent3">
                    <a:lumMod val="60000"/>
                    <a:lumOff val="40000"/>
                  </a:schemeClr>
                </a:solidFill>
                <a:effectLst>
                  <a:outerShdw blurRad="50800" dist="38100" dir="2700000" algn="br">
                    <a:srgbClr val="000000">
                      <a:alpha val="43000"/>
                    </a:srgbClr>
                  </a:outerShdw>
                </a:effectLst>
              </a:rPr>
              <a:t>Martin Luther wrote there are three conversions necessary:</a:t>
            </a:r>
            <a:r>
              <a:rPr lang="en-US" sz="3294" b="1" dirty="0" smtClean="0">
                <a:solidFill>
                  <a:srgbClr val="F3C8A5"/>
                </a:solidFill>
                <a:effectLst>
                  <a:outerShdw blurRad="50800" dist="38100" dir="2700000" algn="br">
                    <a:srgbClr val="000000">
                      <a:alpha val="43000"/>
                    </a:srgbClr>
                  </a:outerShdw>
                </a:effectLst>
              </a:rPr>
              <a:t> </a:t>
            </a:r>
          </a:p>
          <a:p>
            <a:pPr>
              <a:buNone/>
            </a:pPr>
            <a:endParaRPr lang="en-US" sz="1050" b="1" dirty="0" smtClean="0">
              <a:solidFill>
                <a:srgbClr val="F3C8A5"/>
              </a:solidFill>
              <a:effectLst>
                <a:outerShdw blurRad="50800" dist="38100" dir="2700000" algn="br">
                  <a:srgbClr val="000000">
                    <a:alpha val="43000"/>
                  </a:srgbClr>
                </a:outerShdw>
              </a:effectLst>
            </a:endParaRPr>
          </a:p>
          <a:p>
            <a:pPr lvl="1"/>
            <a:r>
              <a:rPr lang="en-US" sz="3600" b="1" dirty="0" smtClean="0">
                <a:solidFill>
                  <a:srgbClr val="EEAC77"/>
                </a:solidFill>
                <a:effectLst>
                  <a:outerShdw blurRad="50800" dist="38100" dir="2700000" algn="br">
                    <a:srgbClr val="000000">
                      <a:alpha val="43000"/>
                    </a:srgbClr>
                  </a:outerShdw>
                </a:effectLst>
              </a:rPr>
              <a:t>conversion of the heart </a:t>
            </a:r>
          </a:p>
          <a:p>
            <a:pPr lvl="1"/>
            <a:r>
              <a:rPr lang="en-US" sz="3600" b="1" dirty="0" smtClean="0">
                <a:solidFill>
                  <a:srgbClr val="EEAC77"/>
                </a:solidFill>
                <a:effectLst>
                  <a:outerShdw blurRad="50800" dist="38100" dir="2700000" algn="br">
                    <a:srgbClr val="000000">
                      <a:alpha val="43000"/>
                    </a:srgbClr>
                  </a:outerShdw>
                </a:effectLst>
              </a:rPr>
              <a:t>conversion of the mind </a:t>
            </a:r>
          </a:p>
          <a:p>
            <a:pPr lvl="1"/>
            <a:r>
              <a:rPr lang="en-US" sz="3600" b="1" dirty="0" smtClean="0">
                <a:solidFill>
                  <a:srgbClr val="EEAC77"/>
                </a:solidFill>
                <a:effectLst>
                  <a:outerShdw blurRad="50800" dist="38100" dir="2700000" algn="br">
                    <a:srgbClr val="000000">
                      <a:alpha val="43000"/>
                    </a:srgbClr>
                  </a:outerShdw>
                </a:effectLst>
              </a:rPr>
              <a:t>conversion of the purse</a:t>
            </a:r>
          </a:p>
          <a:p>
            <a:pPr algn="ctr">
              <a:buNone/>
            </a:pPr>
            <a:endParaRPr lang="en-US" sz="3294" b="1" dirty="0" smtClean="0">
              <a:solidFill>
                <a:srgbClr val="F3C8A5"/>
              </a:solidFill>
              <a:effectLst>
                <a:outerShdw blurRad="50800" dist="38100" dir="2700000" algn="br">
                  <a:srgbClr val="000000">
                    <a:alpha val="43000"/>
                  </a:srgbClr>
                </a:outerShdw>
              </a:effectLst>
            </a:endParaRPr>
          </a:p>
          <a:p>
            <a:pPr algn="ctr">
              <a:buNone/>
            </a:pPr>
            <a:endParaRPr lang="en-US" sz="3294" b="1" dirty="0" smtClean="0">
              <a:solidFill>
                <a:srgbClr val="F3C8A5"/>
              </a:solidFill>
              <a:effectLst>
                <a:outerShdw blurRad="50800" dist="38100" dir="2700000" algn="br">
                  <a:srgbClr val="000000">
                    <a:alpha val="43000"/>
                  </a:srgbClr>
                </a:outerShdw>
              </a:effectLst>
            </a:endParaRPr>
          </a:p>
          <a:p>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32187</TotalTime>
  <Words>1766</Words>
  <Application>Microsoft Macintosh PowerPoint</Application>
  <PresentationFormat>On-screen Show (4:3)</PresentationFormat>
  <Paragraphs>266</Paragraphs>
  <Slides>32</Slides>
  <Notes>14</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Breeze</vt:lpstr>
      <vt:lpstr>          NALC Stewardship Team Rev Dona Johnson</vt:lpstr>
      <vt:lpstr>Slide 2</vt:lpstr>
      <vt:lpstr>Slide 3</vt:lpstr>
      <vt:lpstr>Slide 4</vt:lpstr>
      <vt:lpstr>Slide 5</vt:lpstr>
      <vt:lpstr>Slide 6</vt:lpstr>
      <vt:lpstr>Slide 7</vt:lpstr>
      <vt:lpstr>Slide 8</vt:lpstr>
      <vt:lpstr>Slide 9</vt:lpstr>
      <vt:lpstr>Slide 10</vt:lpstr>
      <vt:lpstr>Slide 11</vt:lpstr>
      <vt:lpstr>Stewards are…</vt:lpstr>
      <vt:lpstr>Slide 13</vt:lpstr>
      <vt:lpstr>Slide 14</vt:lpstr>
      <vt:lpstr>Slide 15</vt:lpstr>
      <vt:lpstr>Slide 16</vt:lpstr>
      <vt:lpstr>Slide 17</vt:lpstr>
      <vt:lpstr>Stewardship touches  every aspect of life and ministry</vt:lpstr>
      <vt:lpstr>God is the source of everything  and owns it all! </vt:lpstr>
      <vt:lpstr>Without apology we ask others to be apart of God’s mission—the saving grace            of Jesus. </vt:lpstr>
      <vt:lpstr>Who do you talk with about  your money?</vt:lpstr>
      <vt:lpstr>Slide 22</vt:lpstr>
      <vt:lpstr>    Eugene Grimm –  Year-Round Stewardship</vt:lpstr>
      <vt:lpstr>Slide 24</vt:lpstr>
      <vt:lpstr>Slide 25</vt:lpstr>
      <vt:lpstr>Slide 26</vt:lpstr>
      <vt:lpstr>Slide 27</vt:lpstr>
      <vt:lpstr>Slide 28</vt:lpstr>
      <vt:lpstr>Slide 29</vt:lpstr>
      <vt:lpstr>                                   Stewardship is what we do after we say  we believe. Clarence C. Stoughton 1949 </vt:lpstr>
      <vt:lpstr>Q &amp; A Wrap-up</vt:lpstr>
      <vt:lpstr>Bibliography </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Generosity As Lifestyle</dc:title>
  <dc:creator>Dona Johnson</dc:creator>
  <cp:lastModifiedBy>Dona Johnson</cp:lastModifiedBy>
  <cp:revision>39</cp:revision>
  <cp:lastPrinted>2014-08-04T19:36:09Z</cp:lastPrinted>
  <dcterms:created xsi:type="dcterms:W3CDTF">2017-07-01T11:48:56Z</dcterms:created>
  <dcterms:modified xsi:type="dcterms:W3CDTF">2017-07-01T12:51:56Z</dcterms:modified>
</cp:coreProperties>
</file>