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57"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9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1A24CD3-204F-4468-8EE4-28A6668D006A}" type="datetimeFigureOut">
              <a:rPr lang="en-US" smtClean="0"/>
              <a:t>3/6/17</a:t>
            </a:fld>
            <a:endParaRPr lang="en-US"/>
          </a:p>
        </p:txBody>
      </p:sp>
      <p:sp>
        <p:nvSpPr>
          <p:cNvPr id="17" name="Slide Number Placeholder 16"/>
          <p:cNvSpPr>
            <a:spLocks noGrp="1"/>
          </p:cNvSpPr>
          <p:nvPr>
            <p:ph type="sldNum" sz="quarter" idx="11"/>
          </p:nvPr>
        </p:nvSpPr>
        <p:spPr/>
        <p:txBody>
          <a:bodyPr/>
          <a:lstStyle/>
          <a:p>
            <a:fld id="{57AF16DE-A0D5-4438-950F-5B1E159C2C28}"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24CD3-204F-4468-8EE4-28A6668D006A}"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24CD3-204F-4468-8EE4-28A6668D006A}" type="datetimeFigureOut">
              <a:rPr lang="en-US" smtClean="0"/>
              <a:t>3/6/17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1A24CD3-204F-4468-8EE4-28A6668D006A}" type="datetimeFigureOut">
              <a:rPr lang="en-US" smtClean="0"/>
              <a:t>3/6/17</a:t>
            </a:fld>
            <a:endParaRPr lang="en-US"/>
          </a:p>
        </p:txBody>
      </p:sp>
      <p:sp>
        <p:nvSpPr>
          <p:cNvPr id="12" name="Slide Number Placeholder 11"/>
          <p:cNvSpPr>
            <a:spLocks noGrp="1"/>
          </p:cNvSpPr>
          <p:nvPr>
            <p:ph type="sldNum" sz="quarter" idx="15"/>
          </p:nvPr>
        </p:nvSpPr>
        <p:spPr/>
        <p:txBody>
          <a:bodyPr/>
          <a:lstStyle/>
          <a:p>
            <a:fld id="{57AF16DE-A0D5-4438-950F-5B1E159C2C28}"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1A24CD3-204F-4468-8EE4-28A6668D006A}" type="datetimeFigureOut">
              <a:rPr lang="en-US" smtClean="0"/>
              <a:t>3/6/17</a:t>
            </a:fld>
            <a:endParaRPr lang="en-US"/>
          </a:p>
        </p:txBody>
      </p:sp>
      <p:sp>
        <p:nvSpPr>
          <p:cNvPr id="14" name="Slide Number Placeholder 13"/>
          <p:cNvSpPr>
            <a:spLocks noGrp="1"/>
          </p:cNvSpPr>
          <p:nvPr>
            <p:ph type="sldNum" sz="quarter" idx="11"/>
          </p:nvPr>
        </p:nvSpPr>
        <p:spPr/>
        <p:txBody>
          <a:bodyPr/>
          <a:lstStyle/>
          <a:p>
            <a:fld id="{57AF16DE-A0D5-4438-950F-5B1E159C2C2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1A24CD3-204F-4468-8EE4-28A6668D006A}" type="datetimeFigureOut">
              <a:rPr lang="en-US" smtClean="0"/>
              <a:t>3/6/17</a:t>
            </a:fld>
            <a:endParaRPr lang="en-US"/>
          </a:p>
        </p:txBody>
      </p:sp>
      <p:sp>
        <p:nvSpPr>
          <p:cNvPr id="12" name="Slide Number Placeholder 11"/>
          <p:cNvSpPr>
            <a:spLocks noGrp="1"/>
          </p:cNvSpPr>
          <p:nvPr>
            <p:ph type="sldNum" sz="quarter" idx="16"/>
          </p:nvPr>
        </p:nvSpPr>
        <p:spPr/>
        <p:txBody>
          <a:bodyPr/>
          <a:lstStyle/>
          <a:p>
            <a:fld id="{57AF16DE-A0D5-4438-950F-5B1E159C2C28}"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1A24CD3-204F-4468-8EE4-28A6668D006A}" type="datetimeFigureOut">
              <a:rPr lang="en-US" smtClean="0"/>
              <a:t>3/6/17</a:t>
            </a:fld>
            <a:endParaRPr lang="en-US"/>
          </a:p>
        </p:txBody>
      </p:sp>
      <p:sp>
        <p:nvSpPr>
          <p:cNvPr id="12" name="Slide Number Placeholder 11"/>
          <p:cNvSpPr>
            <a:spLocks noGrp="1"/>
          </p:cNvSpPr>
          <p:nvPr>
            <p:ph type="sldNum" sz="quarter" idx="17"/>
          </p:nvPr>
        </p:nvSpPr>
        <p:spPr/>
        <p:txBody>
          <a:bodyPr/>
          <a:lstStyle/>
          <a:p>
            <a:fld id="{57AF16DE-A0D5-4438-950F-5B1E159C2C28}"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1A24CD3-204F-4468-8EE4-28A6668D006A}" type="datetimeFigureOut">
              <a:rPr lang="en-US" smtClean="0"/>
              <a:t>3/6/17</a:t>
            </a:fld>
            <a:endParaRPr lang="en-US"/>
          </a:p>
        </p:txBody>
      </p:sp>
      <p:sp>
        <p:nvSpPr>
          <p:cNvPr id="16" name="Slide Number Placeholder 15"/>
          <p:cNvSpPr>
            <a:spLocks noGrp="1"/>
          </p:cNvSpPr>
          <p:nvPr>
            <p:ph type="sldNum" sz="quarter" idx="11"/>
          </p:nvPr>
        </p:nvSpPr>
        <p:spPr/>
        <p:txBody>
          <a:bodyPr/>
          <a:lstStyle/>
          <a:p>
            <a:fld id="{57AF16DE-A0D5-4438-950F-5B1E159C2C2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1A24CD3-204F-4468-8EE4-28A6668D006A}" type="datetimeFigureOut">
              <a:rPr lang="en-US" smtClean="0"/>
              <a:t>3/6/17</a:t>
            </a:fld>
            <a:endParaRPr lang="en-US"/>
          </a:p>
        </p:txBody>
      </p:sp>
      <p:sp>
        <p:nvSpPr>
          <p:cNvPr id="8" name="Slide Number Placeholder 7"/>
          <p:cNvSpPr>
            <a:spLocks noGrp="1"/>
          </p:cNvSpPr>
          <p:nvPr>
            <p:ph type="sldNum" sz="quarter" idx="11"/>
          </p:nvPr>
        </p:nvSpPr>
        <p:spPr/>
        <p:txBody>
          <a:bodyPr/>
          <a:lstStyle/>
          <a:p>
            <a:fld id="{57AF16DE-A0D5-4438-950F-5B1E159C2C2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1A24CD3-204F-4468-8EE4-28A6668D006A}" type="datetimeFigureOut">
              <a:rPr lang="en-US" smtClean="0"/>
              <a:t>3/6/17</a:t>
            </a:fld>
            <a:endParaRPr lang="en-US"/>
          </a:p>
        </p:txBody>
      </p:sp>
      <p:sp>
        <p:nvSpPr>
          <p:cNvPr id="19" name="Slide Number Placeholder 18"/>
          <p:cNvSpPr>
            <a:spLocks noGrp="1"/>
          </p:cNvSpPr>
          <p:nvPr>
            <p:ph type="sldNum" sz="quarter" idx="16"/>
          </p:nvPr>
        </p:nvSpPr>
        <p:spPr/>
        <p:txBody>
          <a:bodyPr/>
          <a:lstStyle/>
          <a:p>
            <a:fld id="{57AF16DE-A0D5-4438-950F-5B1E159C2C28}"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1A24CD3-204F-4468-8EE4-28A6668D006A}" type="datetimeFigureOut">
              <a:rPr lang="en-US" smtClean="0"/>
              <a:t>3/6/17</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57AF16DE-A0D5-4438-950F-5B1E159C2C28}"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1A24CD3-204F-4468-8EE4-28A6668D006A}" type="datetimeFigureOut">
              <a:rPr lang="en-US" smtClean="0"/>
              <a:t>3/6/17</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AF16DE-A0D5-4438-950F-5B1E159C2C28}"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65400" y="3519803"/>
            <a:ext cx="4013200" cy="578063"/>
          </a:xfrm>
        </p:spPr>
        <p:txBody>
          <a:bodyPr/>
          <a:lstStyle/>
          <a:p>
            <a:endParaRPr lang="en-US" dirty="0">
              <a:latin typeface="+mj-lt"/>
            </a:endParaRPr>
          </a:p>
        </p:txBody>
      </p:sp>
      <p:sp>
        <p:nvSpPr>
          <p:cNvPr id="2" name="Title 1"/>
          <p:cNvSpPr>
            <a:spLocks noGrp="1"/>
          </p:cNvSpPr>
          <p:nvPr>
            <p:ph type="title"/>
          </p:nvPr>
        </p:nvSpPr>
        <p:spPr>
          <a:xfrm>
            <a:off x="2565400" y="2661284"/>
            <a:ext cx="4013200" cy="599440"/>
          </a:xfrm>
        </p:spPr>
        <p:txBody>
          <a:bodyPr>
            <a:noAutofit/>
          </a:bodyPr>
          <a:lstStyle/>
          <a:p>
            <a:r>
              <a:rPr lang="en-US" sz="2800" dirty="0" smtClean="0"/>
              <a:t>NALC Discipleship Identity</a:t>
            </a:r>
            <a:endParaRPr lang="en-US" sz="2800" dirty="0"/>
          </a:p>
        </p:txBody>
      </p:sp>
    </p:spTree>
    <p:extLst>
      <p:ext uri="{BB962C8B-B14F-4D97-AF65-F5344CB8AC3E}">
        <p14:creationId xmlns:p14="http://schemas.microsoft.com/office/powerpoint/2010/main" val="194616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800" dirty="0" smtClean="0"/>
          </a:p>
          <a:p>
            <a:endParaRPr lang="en-US" sz="1000" dirty="0" smtClean="0"/>
          </a:p>
          <a:p>
            <a:r>
              <a:rPr lang="en-US" sz="2800" dirty="0" smtClean="0"/>
              <a:t>They </a:t>
            </a:r>
            <a:r>
              <a:rPr lang="en-US" sz="2800" dirty="0"/>
              <a:t>devoted themselves to the teaching of the </a:t>
            </a:r>
            <a:r>
              <a:rPr lang="en-US" sz="2800" dirty="0" smtClean="0"/>
              <a:t>apostles.</a:t>
            </a:r>
            <a:endParaRPr lang="en-US" sz="2800" dirty="0"/>
          </a:p>
        </p:txBody>
      </p:sp>
      <p:sp>
        <p:nvSpPr>
          <p:cNvPr id="3" name="Content Placeholder 2"/>
          <p:cNvSpPr>
            <a:spLocks noGrp="1"/>
          </p:cNvSpPr>
          <p:nvPr>
            <p:ph sz="quarter" idx="14"/>
          </p:nvPr>
        </p:nvSpPr>
        <p:spPr/>
        <p:txBody>
          <a:bodyPr>
            <a:normAutofit fontScale="92500" lnSpcReduction="20000"/>
          </a:bodyPr>
          <a:lstStyle/>
          <a:p>
            <a:pPr lvl="0" algn="l"/>
            <a:r>
              <a:rPr lang="en-US" sz="2800" dirty="0" smtClean="0"/>
              <a:t>The </a:t>
            </a:r>
            <a:r>
              <a:rPr lang="en-US" sz="2800" dirty="0"/>
              <a:t>community must be devoted </a:t>
            </a:r>
            <a:r>
              <a:rPr lang="en-US" sz="2800" dirty="0" smtClean="0"/>
              <a:t>to:</a:t>
            </a:r>
          </a:p>
          <a:p>
            <a:pPr lvl="0" algn="l"/>
            <a:endParaRPr lang="en-US" sz="2800" dirty="0"/>
          </a:p>
          <a:p>
            <a:pPr marL="457200" lvl="0" indent="-457200" algn="l">
              <a:buFont typeface="Arial"/>
              <a:buChar char="•"/>
            </a:pPr>
            <a:r>
              <a:rPr lang="en-US" sz="2800" dirty="0" smtClean="0"/>
              <a:t> Learning</a:t>
            </a:r>
          </a:p>
          <a:p>
            <a:pPr marL="457200" lvl="0" indent="-457200" algn="l">
              <a:buFont typeface="Arial"/>
              <a:buChar char="•"/>
            </a:pPr>
            <a:r>
              <a:rPr lang="en-US" sz="2800" dirty="0"/>
              <a:t>S</a:t>
            </a:r>
            <a:r>
              <a:rPr lang="en-US" sz="2800" dirty="0" smtClean="0"/>
              <a:t>tudying </a:t>
            </a:r>
            <a:r>
              <a:rPr lang="en-US" sz="2800" dirty="0"/>
              <a:t>the </a:t>
            </a:r>
            <a:r>
              <a:rPr lang="en-US" sz="2800" dirty="0" smtClean="0"/>
              <a:t>Scripture</a:t>
            </a:r>
          </a:p>
          <a:p>
            <a:pPr marL="457200" lvl="0" indent="-457200" algn="l">
              <a:buFont typeface="Arial"/>
              <a:buChar char="•"/>
            </a:pPr>
            <a:r>
              <a:rPr lang="en-US" sz="2800" dirty="0"/>
              <a:t>P</a:t>
            </a:r>
            <a:r>
              <a:rPr lang="en-US" sz="2800" dirty="0" smtClean="0"/>
              <a:t>ursuing </a:t>
            </a:r>
            <a:r>
              <a:rPr lang="en-US" sz="2800" dirty="0"/>
              <a:t>not just information </a:t>
            </a:r>
            <a:r>
              <a:rPr lang="en-US" sz="2800" dirty="0" smtClean="0"/>
              <a:t>but intimacy </a:t>
            </a:r>
            <a:r>
              <a:rPr lang="en-US" sz="2800" dirty="0"/>
              <a:t>with Jesus.</a:t>
            </a:r>
          </a:p>
          <a:p>
            <a:endParaRPr lang="en-US" dirty="0"/>
          </a:p>
        </p:txBody>
      </p:sp>
      <p:sp>
        <p:nvSpPr>
          <p:cNvPr id="4" name="Text Placeholder 3"/>
          <p:cNvSpPr>
            <a:spLocks noGrp="1"/>
          </p:cNvSpPr>
          <p:nvPr>
            <p:ph type="body" sz="half" idx="2"/>
          </p:nvPr>
        </p:nvSpPr>
        <p:spPr/>
        <p:txBody>
          <a:bodyPr/>
          <a:lstStyle/>
          <a:p>
            <a:r>
              <a:rPr lang="en-US" dirty="0" smtClean="0"/>
              <a:t>Acts 2:42</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4084066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800" dirty="0" smtClean="0"/>
          </a:p>
          <a:p>
            <a:endParaRPr lang="en-US" sz="1000" dirty="0" smtClean="0"/>
          </a:p>
          <a:p>
            <a:r>
              <a:rPr lang="en-US" sz="2800" dirty="0" smtClean="0"/>
              <a:t>To the Fellowship, the Breaking of Bread, and the Prayers</a:t>
            </a:r>
            <a:endParaRPr lang="en-US" sz="2800" dirty="0"/>
          </a:p>
        </p:txBody>
      </p:sp>
      <p:sp>
        <p:nvSpPr>
          <p:cNvPr id="3" name="Content Placeholder 2"/>
          <p:cNvSpPr>
            <a:spLocks noGrp="1"/>
          </p:cNvSpPr>
          <p:nvPr>
            <p:ph sz="quarter" idx="14"/>
          </p:nvPr>
        </p:nvSpPr>
        <p:spPr/>
        <p:txBody>
          <a:bodyPr>
            <a:normAutofit/>
          </a:bodyPr>
          <a:lstStyle/>
          <a:p>
            <a:pPr lvl="0" algn="l"/>
            <a:r>
              <a:rPr lang="en-US" sz="2800" dirty="0" smtClean="0"/>
              <a:t>People will find fellowship elsewhere. Focus requires: </a:t>
            </a:r>
          </a:p>
          <a:p>
            <a:pPr lvl="0" algn="l"/>
            <a:endParaRPr lang="en-US" sz="2800" dirty="0"/>
          </a:p>
          <a:p>
            <a:pPr marL="457200" lvl="0" indent="-457200" algn="l">
              <a:buFont typeface="Arial"/>
              <a:buChar char="•"/>
            </a:pPr>
            <a:r>
              <a:rPr lang="en-US" sz="2800" dirty="0" smtClean="0"/>
              <a:t>Sharing meals together</a:t>
            </a:r>
          </a:p>
          <a:p>
            <a:pPr marL="457200" lvl="0" indent="-457200" algn="l">
              <a:buFont typeface="Arial"/>
              <a:buChar char="•"/>
            </a:pPr>
            <a:r>
              <a:rPr lang="en-US" sz="2800" dirty="0" smtClean="0"/>
              <a:t>Prayer</a:t>
            </a:r>
          </a:p>
          <a:p>
            <a:pPr marL="457200" lvl="0" indent="-457200" algn="l">
              <a:buFont typeface="Arial"/>
              <a:buChar char="•"/>
            </a:pPr>
            <a:r>
              <a:rPr lang="en-US" sz="2800" dirty="0" smtClean="0"/>
              <a:t>Hebrews 3:13</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2:42</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3131854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1000" dirty="0" smtClean="0"/>
          </a:p>
          <a:p>
            <a:r>
              <a:rPr lang="en-US" sz="2800" dirty="0" smtClean="0"/>
              <a:t>And </a:t>
            </a:r>
            <a:r>
              <a:rPr lang="en-US" sz="2800" dirty="0"/>
              <a:t>awe came upon every soul, and many wonders and signs were being done through the apostles</a:t>
            </a:r>
            <a:endParaRPr lang="en-US" sz="2800" dirty="0"/>
          </a:p>
        </p:txBody>
      </p:sp>
      <p:sp>
        <p:nvSpPr>
          <p:cNvPr id="3" name="Content Placeholder 2"/>
          <p:cNvSpPr>
            <a:spLocks noGrp="1"/>
          </p:cNvSpPr>
          <p:nvPr>
            <p:ph sz="quarter" idx="14"/>
          </p:nvPr>
        </p:nvSpPr>
        <p:spPr/>
        <p:txBody>
          <a:bodyPr>
            <a:normAutofit fontScale="92500" lnSpcReduction="20000"/>
          </a:bodyPr>
          <a:lstStyle/>
          <a:p>
            <a:pPr lvl="0" algn="l"/>
            <a:r>
              <a:rPr lang="en-US" sz="2800" dirty="0" smtClean="0"/>
              <a:t>The community must be devoted to - </a:t>
            </a:r>
          </a:p>
          <a:p>
            <a:pPr lvl="0" algn="l"/>
            <a:endParaRPr lang="en-US" sz="2800" dirty="0"/>
          </a:p>
          <a:p>
            <a:pPr marL="457200" lvl="0" indent="-457200" algn="l">
              <a:buFont typeface="Arial"/>
              <a:buChar char="•"/>
            </a:pPr>
            <a:r>
              <a:rPr lang="en-US" sz="2800" dirty="0" smtClean="0"/>
              <a:t>Passionate Spirituality</a:t>
            </a:r>
          </a:p>
          <a:p>
            <a:pPr marL="457200" lvl="0" indent="-457200" algn="l">
              <a:buFont typeface="Arial"/>
              <a:buChar char="•"/>
            </a:pPr>
            <a:r>
              <a:rPr lang="en-US" sz="2800" dirty="0" smtClean="0"/>
              <a:t>Intensive Focus on Prayer</a:t>
            </a:r>
          </a:p>
          <a:p>
            <a:pPr marL="457200" lvl="0" indent="-457200" algn="l">
              <a:buFont typeface="Arial"/>
              <a:buChar char="•"/>
            </a:pPr>
            <a:r>
              <a:rPr lang="en-US" sz="2800" dirty="0" smtClean="0"/>
              <a:t>Awe &amp; Wonder that strengthens faith</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2:43</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1216365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a:bodyPr>
          <a:lstStyle/>
          <a:p>
            <a:endParaRPr lang="en-US" sz="1000" dirty="0" smtClean="0"/>
          </a:p>
          <a:p>
            <a:r>
              <a:rPr lang="en-US" sz="2800" dirty="0" smtClean="0"/>
              <a:t>And all </a:t>
            </a:r>
            <a:r>
              <a:rPr lang="en-US" sz="2800" dirty="0"/>
              <a:t>who believed were together and had all things in common. And they were selling their possessions and belongings and distributing the proceeds to all, as any had need.</a:t>
            </a:r>
            <a:endParaRPr lang="en-US" sz="2800" dirty="0"/>
          </a:p>
        </p:txBody>
      </p:sp>
      <p:sp>
        <p:nvSpPr>
          <p:cNvPr id="3" name="Content Placeholder 2"/>
          <p:cNvSpPr>
            <a:spLocks noGrp="1"/>
          </p:cNvSpPr>
          <p:nvPr>
            <p:ph sz="quarter" idx="14"/>
          </p:nvPr>
        </p:nvSpPr>
        <p:spPr/>
        <p:txBody>
          <a:bodyPr>
            <a:normAutofit fontScale="92500" lnSpcReduction="10000"/>
          </a:bodyPr>
          <a:lstStyle/>
          <a:p>
            <a:pPr lvl="0" algn="l"/>
            <a:r>
              <a:rPr lang="en-US" sz="2800" dirty="0" smtClean="0"/>
              <a:t>The community must be devoted to - </a:t>
            </a:r>
          </a:p>
          <a:p>
            <a:pPr lvl="0" algn="l"/>
            <a:endParaRPr lang="en-US" sz="2800" dirty="0"/>
          </a:p>
          <a:p>
            <a:pPr marL="457200" lvl="0" indent="-457200" algn="l">
              <a:buFont typeface="Arial"/>
              <a:buChar char="•"/>
            </a:pPr>
            <a:r>
              <a:rPr lang="en-US" sz="2800" dirty="0" smtClean="0"/>
              <a:t>Sharing everything</a:t>
            </a:r>
            <a:r>
              <a:rPr lang="en-US" sz="2800" dirty="0"/>
              <a:t> </a:t>
            </a:r>
            <a:r>
              <a:rPr lang="en-US" sz="2800" dirty="0" smtClean="0"/>
              <a:t>-cares, concerns, </a:t>
            </a:r>
            <a:r>
              <a:rPr lang="en-US" sz="2800" dirty="0"/>
              <a:t>every joy, every sorrow</a:t>
            </a:r>
            <a:r>
              <a:rPr lang="en-US" sz="2800" dirty="0"/>
              <a:t> </a:t>
            </a:r>
            <a:endParaRPr lang="en-US" sz="2800" dirty="0" smtClean="0"/>
          </a:p>
          <a:p>
            <a:pPr marL="457200" lvl="0" indent="-457200" algn="l">
              <a:buFont typeface="Arial"/>
              <a:buChar char="•"/>
            </a:pPr>
            <a:r>
              <a:rPr lang="en-US" sz="2800" dirty="0" smtClean="0"/>
              <a:t>Committed to being a </a:t>
            </a:r>
            <a:r>
              <a:rPr lang="en-US" sz="2800" smtClean="0"/>
              <a:t>safe community</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2:44-45</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2597356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1000" dirty="0" smtClean="0"/>
          </a:p>
          <a:p>
            <a:endParaRPr lang="en-US" sz="2800" dirty="0" smtClean="0"/>
          </a:p>
          <a:p>
            <a:r>
              <a:rPr lang="en-US" sz="2800" dirty="0" smtClean="0"/>
              <a:t>And </a:t>
            </a:r>
            <a:r>
              <a:rPr lang="en-US" sz="2800" dirty="0"/>
              <a:t>day by day, attending the temple together</a:t>
            </a:r>
            <a:endParaRPr lang="en-US" sz="2800" dirty="0"/>
          </a:p>
        </p:txBody>
      </p:sp>
      <p:sp>
        <p:nvSpPr>
          <p:cNvPr id="3" name="Content Placeholder 2"/>
          <p:cNvSpPr>
            <a:spLocks noGrp="1"/>
          </p:cNvSpPr>
          <p:nvPr>
            <p:ph sz="quarter" idx="14"/>
          </p:nvPr>
        </p:nvSpPr>
        <p:spPr>
          <a:xfrm>
            <a:off x="4663440" y="2816351"/>
            <a:ext cx="4023360" cy="3550581"/>
          </a:xfrm>
        </p:spPr>
        <p:txBody>
          <a:bodyPr>
            <a:normAutofit fontScale="85000" lnSpcReduction="20000"/>
          </a:bodyPr>
          <a:lstStyle/>
          <a:p>
            <a:pPr lvl="0" algn="l"/>
            <a:r>
              <a:rPr lang="en-US" sz="2800" dirty="0" smtClean="0"/>
              <a:t>Inspirational Worship is critical- </a:t>
            </a:r>
          </a:p>
          <a:p>
            <a:pPr lvl="0" algn="l"/>
            <a:endParaRPr lang="en-US" sz="2800" dirty="0"/>
          </a:p>
          <a:p>
            <a:pPr marL="457200" lvl="0" indent="-457200" algn="l">
              <a:buFont typeface="Arial"/>
              <a:buChar char="•"/>
            </a:pPr>
            <a:r>
              <a:rPr lang="en-US" sz="2800" dirty="0" smtClean="0"/>
              <a:t>Produces and strengthens hope</a:t>
            </a:r>
          </a:p>
          <a:p>
            <a:pPr marL="457200" lvl="0" indent="-457200" algn="l">
              <a:buFont typeface="Arial"/>
              <a:buChar char="•"/>
            </a:pPr>
            <a:r>
              <a:rPr lang="en-US" sz="2800" dirty="0" smtClean="0"/>
              <a:t>Mutual obligation to support each other and share faith.</a:t>
            </a:r>
          </a:p>
          <a:p>
            <a:pPr marL="457200" lvl="0" indent="-457200" algn="l">
              <a:buFont typeface="Arial"/>
              <a:buChar char="•"/>
            </a:pPr>
            <a:r>
              <a:rPr lang="en-US" sz="2800" dirty="0" smtClean="0"/>
              <a:t>Spiritual gifts build up the Body</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2:46</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210460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1000" dirty="0" smtClean="0"/>
          </a:p>
          <a:p>
            <a:endParaRPr lang="en-US" sz="2800" dirty="0" smtClean="0"/>
          </a:p>
          <a:p>
            <a:r>
              <a:rPr lang="en-US" sz="2800" dirty="0"/>
              <a:t>B</a:t>
            </a:r>
            <a:r>
              <a:rPr lang="en-US" sz="2800" dirty="0" smtClean="0"/>
              <a:t>reaking </a:t>
            </a:r>
            <a:r>
              <a:rPr lang="en-US" sz="2800" dirty="0"/>
              <a:t>bread in their homes, they received their food with glad and generous hearts</a:t>
            </a:r>
            <a:endParaRPr lang="en-US" sz="2800" dirty="0"/>
          </a:p>
        </p:txBody>
      </p:sp>
      <p:sp>
        <p:nvSpPr>
          <p:cNvPr id="3" name="Content Placeholder 2"/>
          <p:cNvSpPr>
            <a:spLocks noGrp="1"/>
          </p:cNvSpPr>
          <p:nvPr>
            <p:ph sz="quarter" idx="14"/>
          </p:nvPr>
        </p:nvSpPr>
        <p:spPr>
          <a:xfrm>
            <a:off x="4663440" y="2816351"/>
            <a:ext cx="4023360" cy="3550581"/>
          </a:xfrm>
        </p:spPr>
        <p:txBody>
          <a:bodyPr>
            <a:normAutofit lnSpcReduction="10000"/>
          </a:bodyPr>
          <a:lstStyle/>
          <a:p>
            <a:pPr lvl="0" algn="l"/>
            <a:r>
              <a:rPr lang="en-US" sz="2400" dirty="0" smtClean="0"/>
              <a:t>Community was marked by love experienced in Christ manifesting in: </a:t>
            </a:r>
          </a:p>
          <a:p>
            <a:pPr lvl="0" algn="l"/>
            <a:endParaRPr lang="en-US" sz="2800" dirty="0"/>
          </a:p>
          <a:p>
            <a:pPr marL="457200" lvl="0" indent="-457200" algn="l">
              <a:buFont typeface="Arial"/>
              <a:buChar char="•"/>
            </a:pPr>
            <a:r>
              <a:rPr lang="en-US" sz="2800" dirty="0" smtClean="0"/>
              <a:t>Love they had for one another</a:t>
            </a:r>
          </a:p>
          <a:p>
            <a:pPr marL="457200" lvl="0" indent="-457200" algn="l">
              <a:buFont typeface="Arial"/>
              <a:buChar char="•"/>
            </a:pPr>
            <a:r>
              <a:rPr lang="en-US" sz="2800" dirty="0" smtClean="0"/>
              <a:t>Joy</a:t>
            </a:r>
          </a:p>
          <a:p>
            <a:pPr marL="457200" lvl="0" indent="-457200" algn="l">
              <a:buFont typeface="Arial"/>
              <a:buChar char="•"/>
            </a:pPr>
            <a:r>
              <a:rPr lang="en-US" sz="2800" dirty="0" smtClean="0"/>
              <a:t>Sincerity of heart</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2:46</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2427321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endParaRPr lang="en-US" sz="1000" dirty="0" smtClean="0"/>
          </a:p>
          <a:p>
            <a:endParaRPr lang="en-US" sz="2800" dirty="0" smtClean="0"/>
          </a:p>
          <a:p>
            <a:r>
              <a:rPr lang="en-US" sz="2800" dirty="0" smtClean="0"/>
              <a:t>Praising God </a:t>
            </a:r>
            <a:r>
              <a:rPr lang="en-US" sz="2800" dirty="0"/>
              <a:t>and having favor with all the people. And the Lord added to their number day by day those who were being saved.</a:t>
            </a:r>
            <a:endParaRPr lang="en-US" sz="2800" dirty="0"/>
          </a:p>
        </p:txBody>
      </p:sp>
      <p:sp>
        <p:nvSpPr>
          <p:cNvPr id="3" name="Content Placeholder 2"/>
          <p:cNvSpPr>
            <a:spLocks noGrp="1"/>
          </p:cNvSpPr>
          <p:nvPr>
            <p:ph sz="quarter" idx="14"/>
          </p:nvPr>
        </p:nvSpPr>
        <p:spPr>
          <a:xfrm>
            <a:off x="4663440" y="2816351"/>
            <a:ext cx="4023360" cy="3550581"/>
          </a:xfrm>
        </p:spPr>
        <p:txBody>
          <a:bodyPr>
            <a:normAutofit/>
          </a:bodyPr>
          <a:lstStyle/>
          <a:p>
            <a:pPr lvl="0" algn="l"/>
            <a:r>
              <a:rPr lang="en-US" sz="2800" dirty="0" smtClean="0"/>
              <a:t>The world was watching  - </a:t>
            </a:r>
          </a:p>
          <a:p>
            <a:pPr lvl="0" algn="l"/>
            <a:endParaRPr lang="en-US" sz="2800" dirty="0"/>
          </a:p>
          <a:p>
            <a:pPr marL="457200" lvl="0" indent="-457200" algn="l">
              <a:buFont typeface="Arial"/>
              <a:buChar char="•"/>
            </a:pPr>
            <a:r>
              <a:rPr lang="en-US" sz="2800" dirty="0" smtClean="0"/>
              <a:t>How they lived</a:t>
            </a:r>
          </a:p>
          <a:p>
            <a:pPr marL="457200" lvl="0" indent="-457200" algn="l">
              <a:buFont typeface="Arial"/>
              <a:buChar char="•"/>
            </a:pPr>
            <a:r>
              <a:rPr lang="en-US" sz="2800" dirty="0" smtClean="0"/>
              <a:t>Treated one another in community </a:t>
            </a:r>
          </a:p>
          <a:p>
            <a:pPr marL="457200" lvl="0" indent="-457200" algn="l">
              <a:buFont typeface="Arial"/>
              <a:buChar char="•"/>
            </a:pPr>
            <a:r>
              <a:rPr lang="en-US" sz="2800" dirty="0" smtClean="0"/>
              <a:t>And this drew people to Christ</a:t>
            </a:r>
            <a:endParaRPr lang="en-US" sz="2800" dirty="0"/>
          </a:p>
          <a:p>
            <a:endParaRPr lang="en-US" dirty="0"/>
          </a:p>
        </p:txBody>
      </p:sp>
      <p:sp>
        <p:nvSpPr>
          <p:cNvPr id="4" name="Text Placeholder 3"/>
          <p:cNvSpPr>
            <a:spLocks noGrp="1"/>
          </p:cNvSpPr>
          <p:nvPr>
            <p:ph type="body" sz="half" idx="2"/>
          </p:nvPr>
        </p:nvSpPr>
        <p:spPr/>
        <p:txBody>
          <a:bodyPr/>
          <a:lstStyle/>
          <a:p>
            <a:r>
              <a:rPr lang="en-US" dirty="0" smtClean="0"/>
              <a:t>Acts 2:47</a:t>
            </a:r>
            <a:endParaRPr lang="en-US" dirty="0"/>
          </a:p>
        </p:txBody>
      </p:sp>
      <p:sp>
        <p:nvSpPr>
          <p:cNvPr id="5" name="Text Placeholder 4"/>
          <p:cNvSpPr>
            <a:spLocks noGrp="1"/>
          </p:cNvSpPr>
          <p:nvPr>
            <p:ph type="body" sz="half" idx="15"/>
          </p:nvPr>
        </p:nvSpPr>
        <p:spPr/>
        <p:txBody>
          <a:bodyPr/>
          <a:lstStyle/>
          <a:p>
            <a:r>
              <a:rPr lang="en-US" dirty="0" smtClean="0"/>
              <a:t>Key Element</a:t>
            </a:r>
            <a:endParaRPr lang="en-US" dirty="0"/>
          </a:p>
        </p:txBody>
      </p:sp>
      <p:sp>
        <p:nvSpPr>
          <p:cNvPr id="6" name="Title 5"/>
          <p:cNvSpPr>
            <a:spLocks noGrp="1"/>
          </p:cNvSpPr>
          <p:nvPr>
            <p:ph type="title"/>
          </p:nvPr>
        </p:nvSpPr>
        <p:spPr/>
        <p:txBody>
          <a:bodyPr/>
          <a:lstStyle/>
          <a:p>
            <a:r>
              <a:rPr lang="en-US" dirty="0" smtClean="0"/>
              <a:t>Disciple Nurturing Culture</a:t>
            </a:r>
            <a:endParaRPr lang="en-US" dirty="0"/>
          </a:p>
        </p:txBody>
      </p:sp>
    </p:spTree>
    <p:extLst>
      <p:ext uri="{BB962C8B-B14F-4D97-AF65-F5344CB8AC3E}">
        <p14:creationId xmlns:p14="http://schemas.microsoft.com/office/powerpoint/2010/main" val="2832931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540000"/>
            <a:ext cx="8229600" cy="3556000"/>
          </a:xfrm>
        </p:spPr>
        <p:txBody>
          <a:bodyPr>
            <a:noAutofit/>
          </a:bodyPr>
          <a:lstStyle/>
          <a:p>
            <a:r>
              <a:rPr lang="en-US" sz="4000" dirty="0" smtClean="0"/>
              <a:t>The Great Disparity </a:t>
            </a:r>
          </a:p>
          <a:p>
            <a:endParaRPr lang="en-US" sz="4000" dirty="0"/>
          </a:p>
          <a:p>
            <a:r>
              <a:rPr lang="en-US" sz="3200" dirty="0" smtClean="0"/>
              <a:t>This </a:t>
            </a:r>
            <a:r>
              <a:rPr lang="en-US" sz="3200" dirty="0"/>
              <a:t>is the difference between the life of discipleship we are called to lead following </a:t>
            </a:r>
            <a:r>
              <a:rPr lang="en-US" sz="3200" dirty="0" smtClean="0"/>
              <a:t>Jesus, </a:t>
            </a:r>
            <a:r>
              <a:rPr lang="en-US" sz="3200" dirty="0"/>
              <a:t>and the life we actually live that is almost completely secular in nature and focus. </a:t>
            </a:r>
            <a:endParaRPr lang="en-US" sz="3200" dirty="0"/>
          </a:p>
        </p:txBody>
      </p:sp>
      <p:sp>
        <p:nvSpPr>
          <p:cNvPr id="2" name="Title 1"/>
          <p:cNvSpPr>
            <a:spLocks noGrp="1"/>
          </p:cNvSpPr>
          <p:nvPr>
            <p:ph type="title"/>
          </p:nvPr>
        </p:nvSpPr>
        <p:spPr/>
        <p:txBody>
          <a:bodyPr/>
          <a:lstStyle/>
          <a:p>
            <a:r>
              <a:rPr lang="en-US" dirty="0" smtClean="0"/>
              <a:t>Dallas Willard -  </a:t>
            </a:r>
            <a:endParaRPr lang="en-US" dirty="0"/>
          </a:p>
        </p:txBody>
      </p:sp>
    </p:spTree>
    <p:extLst>
      <p:ext uri="{BB962C8B-B14F-4D97-AF65-F5344CB8AC3E}">
        <p14:creationId xmlns:p14="http://schemas.microsoft.com/office/powerpoint/2010/main" val="38521575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Life to Life Discipleship Logo.png"/>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297" r="2995"/>
          <a:stretch/>
        </p:blipFill>
        <p:spPr>
          <a:xfrm>
            <a:off x="524934" y="2472267"/>
            <a:ext cx="3234268" cy="3386667"/>
          </a:xfrm>
        </p:spPr>
      </p:pic>
      <p:sp>
        <p:nvSpPr>
          <p:cNvPr id="2" name="Title 1"/>
          <p:cNvSpPr>
            <a:spLocks noGrp="1"/>
          </p:cNvSpPr>
          <p:nvPr>
            <p:ph type="title"/>
          </p:nvPr>
        </p:nvSpPr>
        <p:spPr/>
        <p:txBody>
          <a:bodyPr/>
          <a:lstStyle/>
          <a:p>
            <a:r>
              <a:rPr lang="en-US" dirty="0" smtClean="0"/>
              <a:t>Integrating Disciple-making </a:t>
            </a:r>
            <a:endParaRPr lang="en-US" dirty="0"/>
          </a:p>
        </p:txBody>
      </p:sp>
      <p:sp>
        <p:nvSpPr>
          <p:cNvPr id="7" name="TextBox 6"/>
          <p:cNvSpPr txBox="1"/>
          <p:nvPr/>
        </p:nvSpPr>
        <p:spPr>
          <a:xfrm>
            <a:off x="4538133" y="2472267"/>
            <a:ext cx="3928533" cy="1754327"/>
          </a:xfrm>
          <a:prstGeom prst="rect">
            <a:avLst/>
          </a:prstGeom>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dirty="0"/>
              <a:t>I must say that I had a thorough understanding both of the process of Disciple-making as Jesus implemented it with his first followers and the nature of a community that can nurture disciple </a:t>
            </a:r>
            <a:r>
              <a:rPr lang="en-US" dirty="0" smtClean="0"/>
              <a:t>makers. </a:t>
            </a:r>
            <a:endParaRPr lang="en-US" dirty="0"/>
          </a:p>
        </p:txBody>
      </p:sp>
      <p:sp>
        <p:nvSpPr>
          <p:cNvPr id="8" name="TextBox 7"/>
          <p:cNvSpPr txBox="1"/>
          <p:nvPr/>
        </p:nvSpPr>
        <p:spPr>
          <a:xfrm>
            <a:off x="4284133" y="4792133"/>
            <a:ext cx="4351867" cy="1200328"/>
          </a:xfrm>
          <a:prstGeom prst="rect">
            <a:avLst/>
          </a:prstGeom>
          <a:noFill/>
        </p:spPr>
        <p:txBody>
          <a:bodyPr wrap="square" rtlCol="0">
            <a:spAutoFit/>
          </a:bodyPr>
          <a:lstStyle/>
          <a:p>
            <a:pPr algn="r"/>
            <a:r>
              <a:rPr lang="en-US" sz="2400" b="1" i="1" dirty="0"/>
              <a:t>What I lacked was </a:t>
            </a:r>
            <a:r>
              <a:rPr lang="en-US" sz="2400" b="1" i="1" dirty="0" smtClean="0"/>
              <a:t>a </a:t>
            </a:r>
          </a:p>
          <a:p>
            <a:pPr algn="r"/>
            <a:r>
              <a:rPr lang="en-US" sz="2400" b="1" i="1" dirty="0"/>
              <a:t>p</a:t>
            </a:r>
            <a:r>
              <a:rPr lang="en-US" sz="2400" b="1" i="1" dirty="0" smtClean="0"/>
              <a:t>roven process </a:t>
            </a:r>
            <a:r>
              <a:rPr lang="en-US" sz="2400" b="1" i="1" dirty="0"/>
              <a:t>that would work </a:t>
            </a:r>
            <a:endParaRPr lang="en-US" sz="2400" b="1" i="1" dirty="0" smtClean="0"/>
          </a:p>
          <a:p>
            <a:pPr algn="r"/>
            <a:r>
              <a:rPr lang="en-US" sz="2400" b="1" i="1" dirty="0" smtClean="0"/>
              <a:t>today </a:t>
            </a:r>
            <a:r>
              <a:rPr lang="en-US" sz="2400" b="1" i="1" dirty="0"/>
              <a:t>in the life of the Body of Christ. </a:t>
            </a:r>
            <a:endParaRPr lang="en-US" sz="2400" b="1" i="1" dirty="0"/>
          </a:p>
        </p:txBody>
      </p:sp>
    </p:spTree>
    <p:extLst>
      <p:ext uri="{BB962C8B-B14F-4D97-AF65-F5344CB8AC3E}">
        <p14:creationId xmlns:p14="http://schemas.microsoft.com/office/powerpoint/2010/main" val="299065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 typeface="Arial"/>
              <a:buChar char="•"/>
            </a:pPr>
            <a:r>
              <a:rPr lang="en-US" dirty="0" smtClean="0"/>
              <a:t>Encouraging reading about discipleship</a:t>
            </a:r>
          </a:p>
          <a:p>
            <a:pPr marL="342900" indent="-342900" algn="l">
              <a:buFont typeface="Arial"/>
              <a:buChar char="•"/>
            </a:pPr>
            <a:r>
              <a:rPr lang="en-US" dirty="0" smtClean="0"/>
              <a:t>Checklist of activities – attend worship, give generously, read scripture and pray daily, and be involved in at least one ministry.</a:t>
            </a:r>
          </a:p>
          <a:p>
            <a:pPr marL="342900" indent="-342900" algn="l">
              <a:buFont typeface="Arial"/>
              <a:buChar char="•"/>
            </a:pPr>
            <a:r>
              <a:rPr lang="en-US" dirty="0" smtClean="0"/>
              <a:t>Small Group Focus with books focused on discipleship</a:t>
            </a:r>
            <a:endParaRPr lang="en-US" dirty="0"/>
          </a:p>
        </p:txBody>
      </p:sp>
      <p:sp>
        <p:nvSpPr>
          <p:cNvPr id="3" name="Content Placeholder 2"/>
          <p:cNvSpPr>
            <a:spLocks noGrp="1"/>
          </p:cNvSpPr>
          <p:nvPr>
            <p:ph sz="quarter" idx="14"/>
          </p:nvPr>
        </p:nvSpPr>
        <p:spPr/>
        <p:txBody>
          <a:bodyPr/>
          <a:lstStyle/>
          <a:p>
            <a:pPr marL="342900" indent="-342900" algn="l">
              <a:buFont typeface="Arial"/>
              <a:buChar char="•"/>
            </a:pPr>
            <a:r>
              <a:rPr lang="en-US" dirty="0" smtClean="0"/>
              <a:t>3 Year Program</a:t>
            </a:r>
          </a:p>
          <a:p>
            <a:pPr marL="342900" indent="-342900" algn="l">
              <a:buFont typeface="Arial"/>
              <a:buChar char="•"/>
            </a:pPr>
            <a:r>
              <a:rPr lang="en-US" dirty="0" smtClean="0"/>
              <a:t>7-8 Groups with 10-12 People </a:t>
            </a:r>
          </a:p>
          <a:p>
            <a:pPr marL="342900" indent="-342900" algn="l">
              <a:buFont typeface="Arial"/>
              <a:buChar char="•"/>
            </a:pPr>
            <a:r>
              <a:rPr lang="en-US" dirty="0" smtClean="0"/>
              <a:t>Small Results with very few people one generation removed</a:t>
            </a:r>
          </a:p>
          <a:p>
            <a:pPr marL="342900" indent="-342900" algn="l">
              <a:buFont typeface="Arial"/>
              <a:buChar char="•"/>
            </a:pPr>
            <a:r>
              <a:rPr lang="en-US" dirty="0" smtClean="0"/>
              <a:t>Sense of community grew stronger</a:t>
            </a:r>
          </a:p>
          <a:p>
            <a:pPr marL="342900" indent="-342900" algn="l">
              <a:buFont typeface="Arial"/>
              <a:buChar char="•"/>
            </a:pPr>
            <a:r>
              <a:rPr lang="en-US" dirty="0" smtClean="0"/>
              <a:t>But lacked mutual sense of responsibility and accountability.</a:t>
            </a:r>
            <a:endParaRPr lang="en-US" dirty="0"/>
          </a:p>
        </p:txBody>
      </p:sp>
      <p:sp>
        <p:nvSpPr>
          <p:cNvPr id="4" name="Text Placeholder 3"/>
          <p:cNvSpPr>
            <a:spLocks noGrp="1"/>
          </p:cNvSpPr>
          <p:nvPr>
            <p:ph type="body" sz="half" idx="2"/>
          </p:nvPr>
        </p:nvSpPr>
        <p:spPr/>
        <p:txBody>
          <a:bodyPr/>
          <a:lstStyle/>
          <a:p>
            <a:r>
              <a:rPr lang="en-US" dirty="0" smtClean="0"/>
              <a:t>First Wave – </a:t>
            </a:r>
          </a:p>
          <a:p>
            <a:r>
              <a:rPr lang="en-US" dirty="0" smtClean="0"/>
              <a:t>the Methods of Others</a:t>
            </a:r>
            <a:endParaRPr lang="en-US" dirty="0"/>
          </a:p>
        </p:txBody>
      </p:sp>
      <p:sp>
        <p:nvSpPr>
          <p:cNvPr id="5" name="Text Placeholder 4"/>
          <p:cNvSpPr>
            <a:spLocks noGrp="1"/>
          </p:cNvSpPr>
          <p:nvPr>
            <p:ph type="body" sz="half" idx="15"/>
          </p:nvPr>
        </p:nvSpPr>
        <p:spPr/>
        <p:txBody>
          <a:bodyPr/>
          <a:lstStyle/>
          <a:p>
            <a:r>
              <a:rPr lang="en-US" dirty="0" smtClean="0"/>
              <a:t>Second Wave – </a:t>
            </a:r>
          </a:p>
          <a:p>
            <a:r>
              <a:rPr lang="en-US" dirty="0" smtClean="0"/>
              <a:t>Our Own Methods</a:t>
            </a:r>
            <a:endParaRPr lang="en-US" dirty="0"/>
          </a:p>
        </p:txBody>
      </p:sp>
      <p:sp>
        <p:nvSpPr>
          <p:cNvPr id="6" name="Title 5"/>
          <p:cNvSpPr>
            <a:spLocks noGrp="1"/>
          </p:cNvSpPr>
          <p:nvPr>
            <p:ph type="title"/>
          </p:nvPr>
        </p:nvSpPr>
        <p:spPr/>
        <p:txBody>
          <a:bodyPr/>
          <a:lstStyle/>
          <a:p>
            <a:r>
              <a:rPr lang="en-US" dirty="0" smtClean="0"/>
              <a:t>Information vs. transformation</a:t>
            </a:r>
            <a:endParaRPr lang="en-US" dirty="0"/>
          </a:p>
        </p:txBody>
      </p:sp>
    </p:spTree>
    <p:extLst>
      <p:ext uri="{BB962C8B-B14F-4D97-AF65-F5344CB8AC3E}">
        <p14:creationId xmlns:p14="http://schemas.microsoft.com/office/powerpoint/2010/main" val="311339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5647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fontScale="92500" lnSpcReduction="20000"/>
          </a:bodyPr>
          <a:lstStyle/>
          <a:p>
            <a:pPr marL="342900" indent="-342900" algn="l">
              <a:buFont typeface="Arial"/>
              <a:buChar char="•"/>
            </a:pPr>
            <a:r>
              <a:rPr lang="en-US" sz="2400" dirty="0" smtClean="0"/>
              <a:t>Engaged in the coaching process for 3 years</a:t>
            </a:r>
          </a:p>
          <a:p>
            <a:pPr algn="l"/>
            <a:endParaRPr lang="en-US" sz="2400" dirty="0" smtClean="0"/>
          </a:p>
          <a:p>
            <a:pPr marL="342900" indent="-342900" algn="l">
              <a:buFont typeface="Arial"/>
              <a:buChar char="•"/>
            </a:pPr>
            <a:r>
              <a:rPr lang="en-US" sz="2400" dirty="0" smtClean="0"/>
              <a:t>Went through coach training</a:t>
            </a:r>
          </a:p>
          <a:p>
            <a:pPr algn="l"/>
            <a:endParaRPr lang="en-US" sz="2400" dirty="0" smtClean="0"/>
          </a:p>
          <a:p>
            <a:pPr marL="342900" indent="-342900" algn="l">
              <a:buFont typeface="Arial"/>
              <a:buChar char="•"/>
            </a:pPr>
            <a:r>
              <a:rPr lang="en-US" sz="2400" dirty="0" smtClean="0"/>
              <a:t>Engaged in coaching relationships myself</a:t>
            </a:r>
          </a:p>
          <a:p>
            <a:pPr marL="342900" indent="-342900" algn="l">
              <a:buFont typeface="Arial"/>
              <a:buChar char="•"/>
            </a:pPr>
            <a:endParaRPr lang="en-US" sz="2400" dirty="0" smtClean="0"/>
          </a:p>
          <a:p>
            <a:pPr marL="342900" indent="-342900" algn="l">
              <a:buFont typeface="Arial"/>
              <a:buChar char="•"/>
            </a:pPr>
            <a:r>
              <a:rPr lang="en-US" sz="2400" dirty="0" smtClean="0"/>
              <a:t>Led NALC staff to do the same</a:t>
            </a:r>
          </a:p>
          <a:p>
            <a:pPr marL="342900" indent="-342900" algn="l">
              <a:buFont typeface="Arial"/>
              <a:buChar char="•"/>
            </a:pPr>
            <a:endParaRPr lang="en-US" sz="2400" dirty="0" smtClean="0"/>
          </a:p>
          <a:p>
            <a:pPr marL="342900" indent="-342900" algn="l">
              <a:buFont typeface="Arial"/>
              <a:buChar char="•"/>
            </a:pPr>
            <a:r>
              <a:rPr lang="en-US" sz="2400" dirty="0" smtClean="0"/>
              <a:t>Equipped NALC Executive Council using the</a:t>
            </a:r>
          </a:p>
          <a:p>
            <a:pPr algn="l"/>
            <a:r>
              <a:rPr lang="en-US" sz="2400" dirty="0" smtClean="0"/>
              <a:t>     “Ways of the </a:t>
            </a:r>
            <a:r>
              <a:rPr lang="en-US" sz="2400" dirty="0" err="1" smtClean="0"/>
              <a:t>Alongsider</a:t>
            </a:r>
            <a:r>
              <a:rPr lang="en-US" sz="2400" dirty="0" smtClean="0"/>
              <a:t>”</a:t>
            </a:r>
          </a:p>
          <a:p>
            <a:pPr marL="342900" indent="-342900" algn="l">
              <a:buFont typeface="Arial"/>
              <a:buChar char="•"/>
            </a:pPr>
            <a:endParaRPr lang="en-US" sz="2400" dirty="0" smtClean="0"/>
          </a:p>
          <a:p>
            <a:pPr marL="342900" indent="-342900" algn="l">
              <a:buFont typeface="Arial"/>
              <a:buChar char="•"/>
            </a:pPr>
            <a:r>
              <a:rPr lang="en-US" sz="2400" dirty="0" smtClean="0"/>
              <a:t>Developed vision and plan for the NALC</a:t>
            </a:r>
            <a:endParaRPr lang="en-US" sz="2400" dirty="0"/>
          </a:p>
        </p:txBody>
      </p:sp>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r>
              <a:rPr lang="en-US" dirty="0" smtClean="0"/>
              <a:t>Life to life approach</a:t>
            </a:r>
            <a:endParaRPr lang="en-US" dirty="0"/>
          </a:p>
        </p:txBody>
      </p:sp>
    </p:spTree>
    <p:extLst>
      <p:ext uri="{BB962C8B-B14F-4D97-AF65-F5344CB8AC3E}">
        <p14:creationId xmlns:p14="http://schemas.microsoft.com/office/powerpoint/2010/main" val="3579402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500"/>
                                        <p:tgtEl>
                                          <p:spTgt spid="2">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fade">
                                      <p:cBhvr>
                                        <p:cTn id="35"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endParaRPr lang="en-US" sz="2800" dirty="0" smtClean="0"/>
          </a:p>
          <a:p>
            <a:endParaRPr lang="en-US" sz="2800" dirty="0"/>
          </a:p>
          <a:p>
            <a:r>
              <a:rPr lang="en-US" sz="2800" dirty="0" smtClean="0"/>
              <a:t>The </a:t>
            </a:r>
            <a:r>
              <a:rPr lang="en-US" sz="2800" dirty="0"/>
              <a:t>North American Lutheran Church realizes its core values through its commitment to nurturing disciple-making communities that produce disciple-making followers of Jesus Christ.</a:t>
            </a:r>
          </a:p>
          <a:p>
            <a:pPr algn="l"/>
            <a:endParaRPr lang="en-US" sz="2400" dirty="0"/>
          </a:p>
        </p:txBody>
      </p:sp>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r>
              <a:rPr lang="en-US" dirty="0" smtClean="0"/>
              <a:t>Vision statement</a:t>
            </a:r>
            <a:endParaRPr lang="en-US" dirty="0"/>
          </a:p>
        </p:txBody>
      </p:sp>
    </p:spTree>
    <p:extLst>
      <p:ext uri="{BB962C8B-B14F-4D97-AF65-F5344CB8AC3E}">
        <p14:creationId xmlns:p14="http://schemas.microsoft.com/office/powerpoint/2010/main" val="1704085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endParaRPr lang="en-US" sz="2800" dirty="0" smtClean="0"/>
          </a:p>
          <a:p>
            <a:endParaRPr lang="en-US" sz="2800" dirty="0"/>
          </a:p>
          <a:p>
            <a:r>
              <a:rPr lang="en-US" sz="3200" dirty="0"/>
              <a:t>Transforming ordinary people Jesus calls to be his followers into the extraordinary leaders of His Church - Making and Maturing Disciples through life-to-life </a:t>
            </a:r>
            <a:r>
              <a:rPr lang="en-US" sz="3200" dirty="0" err="1"/>
              <a:t>discipling</a:t>
            </a:r>
            <a:r>
              <a:rPr lang="en-US" sz="3200" dirty="0"/>
              <a:t> as a continuing pattern for life in the Body of Christ.</a:t>
            </a:r>
          </a:p>
          <a:p>
            <a:pPr algn="l"/>
            <a:endParaRPr lang="en-US" sz="2400" dirty="0"/>
          </a:p>
        </p:txBody>
      </p:sp>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r>
              <a:rPr lang="en-US" dirty="0" smtClean="0"/>
              <a:t>Vivid description</a:t>
            </a:r>
            <a:endParaRPr lang="en-US" dirty="0"/>
          </a:p>
        </p:txBody>
      </p:sp>
    </p:spTree>
    <p:extLst>
      <p:ext uri="{BB962C8B-B14F-4D97-AF65-F5344CB8AC3E}">
        <p14:creationId xmlns:p14="http://schemas.microsoft.com/office/powerpoint/2010/main" val="14326846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endParaRPr lang="en-US" sz="2800" dirty="0" smtClean="0"/>
          </a:p>
          <a:p>
            <a:r>
              <a:rPr lang="en-US" sz="2800" dirty="0"/>
              <a:t>The North American Lutheran Church understands and acts on discipleship as the core conviction upon which all of its values are based.  Every pastor and congregational leader share a deep and abiding commitment to follow Jesus as a disciple and to lead others to become disciple-making followers of Jesus. </a:t>
            </a:r>
            <a:endParaRPr lang="en-US" sz="2800" dirty="0"/>
          </a:p>
        </p:txBody>
      </p:sp>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r>
              <a:rPr lang="en-US" dirty="0" smtClean="0"/>
              <a:t>Vision</a:t>
            </a:r>
            <a:endParaRPr lang="en-US" dirty="0"/>
          </a:p>
        </p:txBody>
      </p:sp>
    </p:spTree>
    <p:extLst>
      <p:ext uri="{BB962C8B-B14F-4D97-AF65-F5344CB8AC3E}">
        <p14:creationId xmlns:p14="http://schemas.microsoft.com/office/powerpoint/2010/main" val="395205819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lnSpcReduction="10000"/>
          </a:bodyPr>
          <a:lstStyle/>
          <a:p>
            <a:pPr algn="l"/>
            <a:r>
              <a:rPr lang="en-US" sz="2800" dirty="0"/>
              <a:t>Each congregation accepts the responsibility to become a disciple-nurturing community committed to: </a:t>
            </a:r>
            <a:endParaRPr lang="en-US" sz="2800" dirty="0"/>
          </a:p>
          <a:p>
            <a:pPr algn="l"/>
            <a:endParaRPr lang="en-US" sz="2800" dirty="0" smtClean="0"/>
          </a:p>
          <a:p>
            <a:pPr marL="457200" indent="-457200" algn="l">
              <a:buFont typeface="Arial"/>
              <a:buChar char="•"/>
            </a:pPr>
            <a:r>
              <a:rPr lang="en-US" sz="2800" dirty="0" smtClean="0"/>
              <a:t>valuing </a:t>
            </a:r>
            <a:r>
              <a:rPr lang="en-US" sz="2800" dirty="0"/>
              <a:t>relationships as the primary means by which the Gospel is shared and people are </a:t>
            </a:r>
            <a:r>
              <a:rPr lang="en-US" sz="2800" dirty="0" err="1"/>
              <a:t>discipled</a:t>
            </a:r>
            <a:r>
              <a:rPr lang="en-US" sz="2800" dirty="0"/>
              <a:t>, </a:t>
            </a:r>
            <a:endParaRPr lang="en-US" sz="2800" dirty="0" smtClean="0"/>
          </a:p>
          <a:p>
            <a:pPr marL="457200" indent="-457200" algn="l">
              <a:buFont typeface="Arial"/>
              <a:buChar char="•"/>
            </a:pPr>
            <a:r>
              <a:rPr lang="en-US" sz="2800" dirty="0" smtClean="0"/>
              <a:t>demonstrating </a:t>
            </a:r>
            <a:r>
              <a:rPr lang="en-US" sz="2800" dirty="0"/>
              <a:t>the love of Jesus in every ministry within the community and beyond, </a:t>
            </a:r>
            <a:endParaRPr lang="en-US" sz="2800" dirty="0" smtClean="0"/>
          </a:p>
          <a:p>
            <a:pPr marL="457200" indent="-457200" algn="l">
              <a:buFont typeface="Arial"/>
              <a:buChar char="•"/>
            </a:pPr>
            <a:r>
              <a:rPr lang="en-US" sz="2800" dirty="0" smtClean="0"/>
              <a:t>create </a:t>
            </a:r>
            <a:r>
              <a:rPr lang="en-US" sz="2800" dirty="0"/>
              <a:t>clear expectations and a pathway to maturing faith </a:t>
            </a:r>
            <a:endParaRPr lang="en-US" sz="2800" dirty="0"/>
          </a:p>
        </p:txBody>
      </p:sp>
      <p:sp>
        <p:nvSpPr>
          <p:cNvPr id="4" name="Title 3"/>
          <p:cNvSpPr>
            <a:spLocks noGrp="1"/>
          </p:cNvSpPr>
          <p:nvPr>
            <p:ph type="title"/>
          </p:nvPr>
        </p:nvSpPr>
        <p:spPr/>
        <p:txBody>
          <a:bodyPr/>
          <a:lstStyle/>
          <a:p>
            <a:r>
              <a:rPr lang="en-US" dirty="0" smtClean="0"/>
              <a:t>Vision</a:t>
            </a:r>
            <a:endParaRPr lang="en-US" dirty="0"/>
          </a:p>
        </p:txBody>
      </p:sp>
    </p:spTree>
    <p:extLst>
      <p:ext uri="{BB962C8B-B14F-4D97-AF65-F5344CB8AC3E}">
        <p14:creationId xmlns:p14="http://schemas.microsoft.com/office/powerpoint/2010/main" val="10877937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marL="457200" indent="-457200" algn="l">
              <a:buFont typeface="Arial"/>
              <a:buChar char="•"/>
            </a:pPr>
            <a:r>
              <a:rPr lang="en-US" sz="2800" dirty="0" smtClean="0"/>
              <a:t>Fully </a:t>
            </a:r>
            <a:r>
              <a:rPr lang="en-US" sz="2800" dirty="0"/>
              <a:t>equipping others to become disciple-making followers of </a:t>
            </a:r>
            <a:r>
              <a:rPr lang="en-US" sz="2800" dirty="0" smtClean="0"/>
              <a:t>Jesus</a:t>
            </a:r>
            <a:r>
              <a:rPr lang="en-US" sz="2800" dirty="0"/>
              <a:t> </a:t>
            </a:r>
            <a:r>
              <a:rPr lang="en-US" sz="2800" dirty="0" smtClean="0"/>
              <a:t>–</a:t>
            </a:r>
          </a:p>
          <a:p>
            <a:pPr lvl="8" algn="l"/>
            <a:r>
              <a:rPr lang="en-US" sz="2800" dirty="0" smtClean="0"/>
              <a:t>		- through </a:t>
            </a:r>
            <a:r>
              <a:rPr lang="en-US" sz="2800" dirty="0"/>
              <a:t>catechesis, </a:t>
            </a:r>
          </a:p>
          <a:p>
            <a:pPr lvl="8" algn="l"/>
            <a:r>
              <a:rPr lang="en-US" sz="2800" dirty="0" smtClean="0"/>
              <a:t>		- vocation, </a:t>
            </a:r>
            <a:endParaRPr lang="en-US" sz="2800" dirty="0"/>
          </a:p>
          <a:p>
            <a:pPr lvl="8" algn="l"/>
            <a:r>
              <a:rPr lang="en-US" sz="2800" dirty="0" smtClean="0"/>
              <a:t>		- relationships </a:t>
            </a:r>
            <a:endParaRPr lang="en-US" sz="2800" dirty="0"/>
          </a:p>
          <a:p>
            <a:pPr lvl="8" algn="l"/>
            <a:r>
              <a:rPr lang="en-US" sz="2800" dirty="0" smtClean="0"/>
              <a:t> </a:t>
            </a:r>
          </a:p>
          <a:p>
            <a:pPr lvl="8" algn="l"/>
            <a:r>
              <a:rPr lang="en-US" sz="2800" dirty="0" smtClean="0"/>
              <a:t>     Grounded </a:t>
            </a:r>
            <a:r>
              <a:rPr lang="en-US" sz="2800" dirty="0"/>
              <a:t>on mutual responsibility and accountability. </a:t>
            </a:r>
          </a:p>
          <a:p>
            <a:pPr algn="l"/>
            <a:endParaRPr lang="en-US" sz="2800" dirty="0"/>
          </a:p>
        </p:txBody>
      </p:sp>
      <p:sp>
        <p:nvSpPr>
          <p:cNvPr id="4" name="Title 3"/>
          <p:cNvSpPr>
            <a:spLocks noGrp="1"/>
          </p:cNvSpPr>
          <p:nvPr>
            <p:ph type="title"/>
          </p:nvPr>
        </p:nvSpPr>
        <p:spPr/>
        <p:txBody>
          <a:bodyPr/>
          <a:lstStyle/>
          <a:p>
            <a:r>
              <a:rPr lang="en-US" dirty="0" smtClean="0"/>
              <a:t>Vision</a:t>
            </a:r>
            <a:endParaRPr lang="en-US" dirty="0"/>
          </a:p>
        </p:txBody>
      </p:sp>
    </p:spTree>
    <p:extLst>
      <p:ext uri="{BB962C8B-B14F-4D97-AF65-F5344CB8AC3E}">
        <p14:creationId xmlns:p14="http://schemas.microsoft.com/office/powerpoint/2010/main" val="2766622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1 - </a:t>
            </a:r>
          </a:p>
          <a:p>
            <a:pPr algn="l"/>
            <a:endParaRPr lang="en-US" sz="2800" dirty="0"/>
          </a:p>
          <a:p>
            <a:pPr marL="457200" indent="-457200" algn="l">
              <a:buFont typeface="Arial"/>
              <a:buChar char="•"/>
            </a:pPr>
            <a:r>
              <a:rPr lang="en-US" sz="2800" b="1" dirty="0" smtClean="0"/>
              <a:t>Teach </a:t>
            </a:r>
            <a:r>
              <a:rPr lang="en-US" sz="2800" dirty="0"/>
              <a:t>and </a:t>
            </a:r>
            <a:r>
              <a:rPr lang="en-US" sz="2800" dirty="0" smtClean="0"/>
              <a:t>preach </a:t>
            </a:r>
            <a:r>
              <a:rPr lang="en-US" sz="2800" dirty="0"/>
              <a:t>about Discipleship </a:t>
            </a:r>
            <a:endParaRPr lang="en-US" sz="2800" dirty="0" smtClean="0"/>
          </a:p>
          <a:p>
            <a:pPr marL="457200" indent="-457200" algn="l">
              <a:buFont typeface="Arial"/>
              <a:buChar char="•"/>
            </a:pPr>
            <a:r>
              <a:rPr lang="en-US" sz="2800" dirty="0" smtClean="0"/>
              <a:t>Engage </a:t>
            </a:r>
            <a:r>
              <a:rPr lang="en-US" sz="2800" dirty="0"/>
              <a:t>in intentional conversations </a:t>
            </a:r>
            <a:endParaRPr lang="en-US" sz="2800" dirty="0" smtClean="0"/>
          </a:p>
          <a:p>
            <a:pPr marL="457200" indent="-457200" algn="l">
              <a:buFont typeface="Arial"/>
              <a:buChar char="•"/>
            </a:pPr>
            <a:r>
              <a:rPr lang="en-US" sz="2800" dirty="0" smtClean="0"/>
              <a:t>Develop </a:t>
            </a:r>
            <a:r>
              <a:rPr lang="en-US" sz="2800" dirty="0"/>
              <a:t>resources that help to unify the NALC around this focus. </a:t>
            </a:r>
          </a:p>
          <a:p>
            <a:pPr algn="l"/>
            <a:endParaRPr lang="en-US" sz="2800" dirty="0"/>
          </a:p>
          <a:p>
            <a:pPr algn="l"/>
            <a:endParaRPr lang="en-US" sz="2800" dirty="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1951751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2 - </a:t>
            </a:r>
          </a:p>
          <a:p>
            <a:pPr algn="l"/>
            <a:endParaRPr lang="en-US" sz="2800" dirty="0"/>
          </a:p>
          <a:p>
            <a:pPr algn="l"/>
            <a:r>
              <a:rPr lang="en-US" sz="2800" dirty="0"/>
              <a:t>D</a:t>
            </a:r>
            <a:r>
              <a:rPr lang="en-US" sz="2800" dirty="0" smtClean="0"/>
              <a:t>iscern </a:t>
            </a:r>
            <a:r>
              <a:rPr lang="en-US" sz="2800" dirty="0"/>
              <a:t>and develop an intentional partnership with a ministry capable of resourcing our congregations in the pursuit of discipleship including person to person or life to life discipleship (Navigators). </a:t>
            </a:r>
            <a:endParaRPr lang="en-US" sz="2800" dirty="0"/>
          </a:p>
          <a:p>
            <a:pPr algn="l"/>
            <a:endParaRPr lang="en-US" sz="2800" dirty="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3022199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3 - </a:t>
            </a:r>
          </a:p>
          <a:p>
            <a:pPr algn="l"/>
            <a:endParaRPr lang="en-US" sz="2800" dirty="0"/>
          </a:p>
          <a:p>
            <a:pPr marL="457200" indent="-457200" algn="l">
              <a:buFont typeface="Arial"/>
              <a:buChar char="•"/>
            </a:pPr>
            <a:r>
              <a:rPr lang="en-US" sz="2800" dirty="0" smtClean="0"/>
              <a:t>Launching </a:t>
            </a:r>
            <a:r>
              <a:rPr lang="en-US" sz="2800" dirty="0"/>
              <a:t>a pilot project in at least four Mission Districts </a:t>
            </a:r>
            <a:endParaRPr lang="en-US" sz="2800" dirty="0" smtClean="0"/>
          </a:p>
          <a:p>
            <a:pPr marL="457200" indent="-457200" algn="l">
              <a:buFont typeface="Arial"/>
              <a:buChar char="•"/>
            </a:pPr>
            <a:r>
              <a:rPr lang="en-US" sz="2800" dirty="0" smtClean="0"/>
              <a:t>Involve </a:t>
            </a:r>
            <a:r>
              <a:rPr lang="en-US" sz="2800" dirty="0"/>
              <a:t>at least five congregations in each mission district </a:t>
            </a:r>
            <a:endParaRPr lang="en-US" sz="2800" dirty="0" smtClean="0"/>
          </a:p>
          <a:p>
            <a:pPr marL="457200" indent="-457200" algn="l">
              <a:buFont typeface="Arial"/>
              <a:buChar char="•"/>
            </a:pPr>
            <a:r>
              <a:rPr lang="en-US" sz="2800" dirty="0" smtClean="0"/>
              <a:t>Begin an intentional </a:t>
            </a:r>
            <a:r>
              <a:rPr lang="en-US" sz="2800" dirty="0"/>
              <a:t>five year discipleship process to transform congregational </a:t>
            </a:r>
            <a:r>
              <a:rPr lang="en-US" sz="2800" dirty="0" smtClean="0"/>
              <a:t>ministry</a:t>
            </a:r>
            <a:endParaRPr lang="en-US" sz="2800" dirty="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2164973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4 – </a:t>
            </a:r>
          </a:p>
          <a:p>
            <a:pPr algn="l"/>
            <a:endParaRPr lang="en-US" sz="2800" dirty="0" smtClean="0"/>
          </a:p>
          <a:p>
            <a:pPr algn="l"/>
            <a:r>
              <a:rPr lang="en-US" sz="2800" dirty="0"/>
              <a:t>F</a:t>
            </a:r>
            <a:r>
              <a:rPr lang="en-US" sz="2800" dirty="0" smtClean="0"/>
              <a:t>ormalizing </a:t>
            </a:r>
            <a:r>
              <a:rPr lang="en-US" sz="2800" dirty="0"/>
              <a:t>the process for congregational participation in pursuing discipleship and increasing the number of </a:t>
            </a:r>
            <a:r>
              <a:rPr lang="en-US" sz="2800" dirty="0" smtClean="0"/>
              <a:t>congregations </a:t>
            </a:r>
            <a:r>
              <a:rPr lang="en-US" sz="2800" dirty="0"/>
              <a:t>participating with Navigators each year until the NALC has reached the tipping point of the overwhelming plurality of congregations participating in this </a:t>
            </a:r>
            <a:r>
              <a:rPr lang="en-US" sz="2800" dirty="0" smtClean="0"/>
              <a:t>process.</a:t>
            </a:r>
            <a:endParaRPr lang="en-US" sz="2800" dirty="0"/>
          </a:p>
          <a:p>
            <a:pPr algn="l"/>
            <a:endParaRPr lang="en-US" sz="2800" dirty="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249294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marL="0" indent="0">
              <a:buNone/>
            </a:pPr>
            <a:r>
              <a:rPr lang="en-US" sz="4000" dirty="0"/>
              <a:t>“Let the Bible cease to be heard and soon the remembered Christ becomes an imagined Christ, shaped by the religiosity and the unconscious desires of his worshipers.” </a:t>
            </a:r>
            <a:endParaRPr lang="en-US" sz="4000" dirty="0"/>
          </a:p>
        </p:txBody>
      </p:sp>
      <p:sp>
        <p:nvSpPr>
          <p:cNvPr id="2" name="Title 1"/>
          <p:cNvSpPr>
            <a:spLocks noGrp="1"/>
          </p:cNvSpPr>
          <p:nvPr>
            <p:ph type="title"/>
          </p:nvPr>
        </p:nvSpPr>
        <p:spPr/>
        <p:txBody>
          <a:bodyPr/>
          <a:lstStyle/>
          <a:p>
            <a:r>
              <a:rPr lang="en-US" dirty="0" smtClean="0"/>
              <a:t>Luther’s Works - </a:t>
            </a:r>
            <a:endParaRPr lang="en-US" dirty="0"/>
          </a:p>
        </p:txBody>
      </p:sp>
    </p:spTree>
    <p:extLst>
      <p:ext uri="{BB962C8B-B14F-4D97-AF65-F5344CB8AC3E}">
        <p14:creationId xmlns:p14="http://schemas.microsoft.com/office/powerpoint/2010/main" val="411339081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5 – </a:t>
            </a:r>
          </a:p>
          <a:p>
            <a:pPr algn="l"/>
            <a:endParaRPr lang="en-US" sz="2800" dirty="0" smtClean="0"/>
          </a:p>
          <a:p>
            <a:pPr algn="l"/>
            <a:r>
              <a:rPr lang="en-US" sz="2800" dirty="0"/>
              <a:t>D</a:t>
            </a:r>
            <a:r>
              <a:rPr lang="en-US" sz="2800" dirty="0" smtClean="0"/>
              <a:t>evelopment </a:t>
            </a:r>
            <a:r>
              <a:rPr lang="en-US" sz="2800" dirty="0"/>
              <a:t>of </a:t>
            </a:r>
            <a:r>
              <a:rPr lang="en-US" sz="2800" dirty="0" smtClean="0"/>
              <a:t>an </a:t>
            </a:r>
            <a:r>
              <a:rPr lang="en-US" sz="2800" dirty="0"/>
              <a:t>NALC </a:t>
            </a:r>
            <a:r>
              <a:rPr lang="en-US" sz="2800" dirty="0" smtClean="0"/>
              <a:t>Life-to-Life </a:t>
            </a:r>
            <a:r>
              <a:rPr lang="en-US" sz="2800" dirty="0"/>
              <a:t>leadership team to promote the growth and development of disciple making followers of Jesus across the culture of our congregations and the throughout the culture of the North American Lutheran Church. </a:t>
            </a:r>
            <a:endParaRPr lang="en-US" sz="2800" dirty="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275363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6 – </a:t>
            </a:r>
          </a:p>
          <a:p>
            <a:pPr algn="l"/>
            <a:endParaRPr lang="en-US" sz="2800" b="1" dirty="0" smtClean="0"/>
          </a:p>
          <a:p>
            <a:pPr algn="l"/>
            <a:r>
              <a:rPr lang="en-US" sz="2800" dirty="0"/>
              <a:t>D</a:t>
            </a:r>
            <a:r>
              <a:rPr lang="en-US" sz="2800" dirty="0" smtClean="0"/>
              <a:t>evelopment </a:t>
            </a:r>
            <a:r>
              <a:rPr lang="en-US" sz="2800" dirty="0"/>
              <a:t>of pastors and laity to become certified in leading other congregations in this process and the integration of this focus in each ministry relationship and structure within the NALC. </a:t>
            </a:r>
            <a:endParaRPr lang="en-US" sz="2800" dirty="0" smtClean="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4226675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r>
              <a:rPr lang="en-US" sz="2800" b="1" dirty="0" smtClean="0"/>
              <a:t>Phase 7 – </a:t>
            </a:r>
          </a:p>
          <a:p>
            <a:pPr algn="l"/>
            <a:endParaRPr lang="en-US" sz="2800" b="1" dirty="0" smtClean="0"/>
          </a:p>
          <a:p>
            <a:pPr algn="l"/>
            <a:r>
              <a:rPr lang="en-US" sz="2800" dirty="0" smtClean="0"/>
              <a:t>Training</a:t>
            </a:r>
            <a:r>
              <a:rPr lang="en-US" sz="2800" b="1" dirty="0" smtClean="0"/>
              <a:t> </a:t>
            </a:r>
            <a:r>
              <a:rPr lang="en-US" sz="2800" dirty="0" smtClean="0"/>
              <a:t>of </a:t>
            </a:r>
            <a:r>
              <a:rPr lang="en-US" sz="2800" dirty="0"/>
              <a:t>pastors and other leaders to become coaching mentors in order to further expand the work of Navigators and make the NALC a blessing to other church bodies.  </a:t>
            </a:r>
          </a:p>
          <a:p>
            <a:pPr algn="l"/>
            <a:endParaRPr lang="en-US" sz="2800" b="1" dirty="0" smtClean="0"/>
          </a:p>
        </p:txBody>
      </p:sp>
      <p:sp>
        <p:nvSpPr>
          <p:cNvPr id="4" name="Title 3"/>
          <p:cNvSpPr>
            <a:spLocks noGrp="1"/>
          </p:cNvSpPr>
          <p:nvPr>
            <p:ph type="title"/>
          </p:nvPr>
        </p:nvSpPr>
        <p:spPr/>
        <p:txBody>
          <a:bodyPr/>
          <a:lstStyle/>
          <a:p>
            <a:r>
              <a:rPr lang="en-US" dirty="0" smtClean="0"/>
              <a:t>Vision Strategy</a:t>
            </a:r>
            <a:endParaRPr lang="en-US" dirty="0"/>
          </a:p>
        </p:txBody>
      </p:sp>
    </p:spTree>
    <p:extLst>
      <p:ext uri="{BB962C8B-B14F-4D97-AF65-F5344CB8AC3E}">
        <p14:creationId xmlns:p14="http://schemas.microsoft.com/office/powerpoint/2010/main" val="3285991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24717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algn="l"/>
            <a:endParaRPr lang="en-US" sz="2800" dirty="0" smtClean="0"/>
          </a:p>
          <a:p>
            <a:pPr marL="514350" indent="-514350" algn="l">
              <a:buAutoNum type="arabicPeriod"/>
            </a:pPr>
            <a:r>
              <a:rPr lang="en-US" sz="2800" dirty="0" smtClean="0"/>
              <a:t>Divide into dyads and triads</a:t>
            </a:r>
          </a:p>
          <a:p>
            <a:pPr marL="514350" indent="-514350" algn="l">
              <a:buAutoNum type="arabicPeriod"/>
            </a:pPr>
            <a:endParaRPr lang="en-US" sz="2800" dirty="0" smtClean="0"/>
          </a:p>
          <a:p>
            <a:pPr marL="514350" indent="-514350" algn="l">
              <a:buAutoNum type="arabicPeriod"/>
            </a:pPr>
            <a:r>
              <a:rPr lang="en-US" sz="2800" dirty="0" smtClean="0"/>
              <a:t>Read Mark </a:t>
            </a:r>
            <a:r>
              <a:rPr lang="en-US" sz="2800" dirty="0"/>
              <a:t>11:12-</a:t>
            </a:r>
            <a:r>
              <a:rPr lang="en-US" sz="2800" dirty="0" smtClean="0"/>
              <a:t>17</a:t>
            </a:r>
          </a:p>
          <a:p>
            <a:pPr algn="l"/>
            <a:endParaRPr lang="en-US" sz="2800" dirty="0"/>
          </a:p>
          <a:p>
            <a:pPr marL="514350" indent="-514350" algn="l">
              <a:buAutoNum type="arabicPeriod" startAt="3"/>
            </a:pPr>
            <a:r>
              <a:rPr lang="en-US" sz="2800" dirty="0" smtClean="0"/>
              <a:t>Questions</a:t>
            </a:r>
          </a:p>
          <a:p>
            <a:pPr marL="514350" indent="-514350" algn="l">
              <a:buAutoNum type="arabicPeriod" startAt="3"/>
            </a:pPr>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lstStyle/>
          <a:p>
            <a:r>
              <a:rPr lang="en-US" dirty="0" smtClean="0"/>
              <a:t>Bible Study</a:t>
            </a:r>
            <a:endParaRPr lang="en-US" dirty="0"/>
          </a:p>
        </p:txBody>
      </p:sp>
    </p:spTree>
    <p:extLst>
      <p:ext uri="{BB962C8B-B14F-4D97-AF65-F5344CB8AC3E}">
        <p14:creationId xmlns:p14="http://schemas.microsoft.com/office/powerpoint/2010/main" val="1112554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fontScale="92500" lnSpcReduction="10000"/>
          </a:bodyPr>
          <a:lstStyle/>
          <a:p>
            <a:pPr marL="457200" indent="-457200" algn="l">
              <a:buFont typeface="Arial"/>
              <a:buChar char="•"/>
            </a:pPr>
            <a:r>
              <a:rPr lang="en-US" sz="2800" dirty="0"/>
              <a:t>Have you ever dealt with these texts as though they were integrated as one message? Why or why not</a:t>
            </a:r>
            <a:r>
              <a:rPr lang="en-US" sz="2800" dirty="0" smtClean="0"/>
              <a:t>?</a:t>
            </a:r>
          </a:p>
          <a:p>
            <a:pPr marL="457200" indent="-457200" algn="l">
              <a:buFont typeface="Arial"/>
              <a:buChar char="•"/>
            </a:pPr>
            <a:endParaRPr lang="en-US" sz="2800" b="1" dirty="0"/>
          </a:p>
          <a:p>
            <a:pPr marL="457200" indent="-457200" algn="l">
              <a:buFont typeface="Arial"/>
              <a:buChar char="•"/>
            </a:pPr>
            <a:r>
              <a:rPr lang="en-US" sz="2800" dirty="0"/>
              <a:t>Which is worse to simply die or to live not being able to be productive and to live contrary to God’s intended purpose for your life? Why?</a:t>
            </a:r>
          </a:p>
          <a:p>
            <a:pPr marL="457200" indent="-457200" algn="l">
              <a:buFont typeface="Arial"/>
              <a:buChar char="•"/>
            </a:pPr>
            <a:endParaRPr lang="en-US" sz="2800" dirty="0" smtClean="0"/>
          </a:p>
          <a:p>
            <a:pPr marL="457200" indent="-457200" algn="l">
              <a:buFont typeface="Arial"/>
              <a:buChar char="•"/>
            </a:pPr>
            <a:r>
              <a:rPr lang="en-US" sz="2800" dirty="0"/>
              <a:t>What point do you think Mark is trying to make? Do you see any connection yet? Is there any way that the religious leaders at the temple were like the fig tree?</a:t>
            </a:r>
          </a:p>
          <a:p>
            <a:pPr marL="457200" indent="-457200" algn="l">
              <a:buFont typeface="Arial"/>
              <a:buChar char="•"/>
            </a:pPr>
            <a:endParaRPr lang="en-US" sz="2800" dirty="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lstStyle/>
          <a:p>
            <a:r>
              <a:rPr lang="en-US" dirty="0" smtClean="0"/>
              <a:t>Bible Study</a:t>
            </a:r>
            <a:endParaRPr lang="en-US" dirty="0"/>
          </a:p>
        </p:txBody>
      </p:sp>
    </p:spTree>
    <p:extLst>
      <p:ext uri="{BB962C8B-B14F-4D97-AF65-F5344CB8AC3E}">
        <p14:creationId xmlns:p14="http://schemas.microsoft.com/office/powerpoint/2010/main" val="757381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fontScale="92500" lnSpcReduction="10000"/>
          </a:bodyPr>
          <a:lstStyle/>
          <a:p>
            <a:pPr marL="457200" indent="-457200" algn="l">
              <a:buFont typeface="Arial"/>
              <a:buChar char="•"/>
            </a:pPr>
            <a:r>
              <a:rPr lang="en-US" sz="2800" dirty="0"/>
              <a:t>Does any of this seem familiar? Have you experienced anything like this?  Have you ever considered yourself part of the problem more than the solution</a:t>
            </a:r>
            <a:r>
              <a:rPr lang="en-US" sz="2800" dirty="0" smtClean="0"/>
              <a:t>?</a:t>
            </a:r>
          </a:p>
          <a:p>
            <a:pPr marL="457200" indent="-457200" algn="l">
              <a:buFont typeface="Arial"/>
              <a:buChar char="•"/>
            </a:pPr>
            <a:endParaRPr lang="en-US" sz="2800" dirty="0" smtClean="0"/>
          </a:p>
          <a:p>
            <a:pPr marL="457200" indent="-457200" algn="l">
              <a:buFont typeface="Arial"/>
              <a:buChar char="•"/>
            </a:pPr>
            <a:r>
              <a:rPr lang="en-US" sz="2800" dirty="0"/>
              <a:t>How would you define the over-institutionalization of the Church today</a:t>
            </a:r>
            <a:r>
              <a:rPr lang="en-US" sz="2800" dirty="0" smtClean="0"/>
              <a:t>?</a:t>
            </a:r>
          </a:p>
          <a:p>
            <a:pPr marL="457200" indent="-457200" algn="l">
              <a:buFont typeface="Arial"/>
              <a:buChar char="•"/>
            </a:pPr>
            <a:endParaRPr lang="en-US" sz="2800" dirty="0"/>
          </a:p>
          <a:p>
            <a:pPr marL="457200" indent="-457200" algn="l">
              <a:buFont typeface="Arial"/>
              <a:buChar char="•"/>
            </a:pPr>
            <a:r>
              <a:rPr lang="en-US" sz="2800" dirty="0"/>
              <a:t>How do you understand the Church – not just theologically or from our confessional perspective but practically?</a:t>
            </a:r>
          </a:p>
          <a:p>
            <a:pPr marL="457200" indent="-457200" algn="l">
              <a:buFont typeface="Arial"/>
              <a:buChar char="•"/>
            </a:pPr>
            <a:endParaRPr lang="en-US" sz="2800" dirty="0"/>
          </a:p>
          <a:p>
            <a:pPr marL="457200" indent="-457200" algn="l">
              <a:buFont typeface="Arial"/>
              <a:buChar char="•"/>
            </a:pPr>
            <a:endParaRPr lang="en-US" sz="2800" dirty="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lstStyle/>
          <a:p>
            <a:r>
              <a:rPr lang="en-US" dirty="0" smtClean="0"/>
              <a:t>Bible Study</a:t>
            </a:r>
            <a:endParaRPr lang="en-US" dirty="0"/>
          </a:p>
        </p:txBody>
      </p:sp>
    </p:spTree>
    <p:extLst>
      <p:ext uri="{BB962C8B-B14F-4D97-AF65-F5344CB8AC3E}">
        <p14:creationId xmlns:p14="http://schemas.microsoft.com/office/powerpoint/2010/main" val="1389178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marL="457200" indent="-457200" algn="l">
              <a:buFont typeface="Arial"/>
              <a:buChar char="•"/>
            </a:pPr>
            <a:r>
              <a:rPr lang="en-US" sz="2800" dirty="0"/>
              <a:t>How do these descriptions describe the church today or the congregation where you are?</a:t>
            </a:r>
          </a:p>
          <a:p>
            <a:pPr marL="457200" indent="-457200" algn="l">
              <a:buFont typeface="Arial"/>
              <a:buChar char="•"/>
            </a:pPr>
            <a:endParaRPr lang="en-US" sz="2800" dirty="0"/>
          </a:p>
          <a:p>
            <a:pPr marL="457200" indent="-457200" algn="l">
              <a:buFont typeface="Arial"/>
              <a:buChar char="•"/>
            </a:pPr>
            <a:r>
              <a:rPr lang="en-US" sz="2800" dirty="0"/>
              <a:t>So what is the solution?  What is the direction?</a:t>
            </a:r>
          </a:p>
          <a:p>
            <a:pPr marL="457200" indent="-457200" algn="l">
              <a:buFont typeface="Arial"/>
              <a:buChar char="•"/>
            </a:pPr>
            <a:endParaRPr lang="en-US" sz="2800" dirty="0"/>
          </a:p>
          <a:p>
            <a:pPr algn="l"/>
            <a:endParaRPr lang="en-US" sz="2800" dirty="0" smtClean="0"/>
          </a:p>
          <a:p>
            <a:pPr algn="l"/>
            <a:endParaRPr lang="en-US" sz="2800" dirty="0"/>
          </a:p>
          <a:p>
            <a:pPr algn="l"/>
            <a:endParaRPr lang="en-US" sz="2800" dirty="0" smtClean="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lstStyle/>
          <a:p>
            <a:r>
              <a:rPr lang="en-US" dirty="0" smtClean="0"/>
              <a:t>Bible Study</a:t>
            </a:r>
            <a:endParaRPr lang="en-US" dirty="0"/>
          </a:p>
        </p:txBody>
      </p:sp>
    </p:spTree>
    <p:extLst>
      <p:ext uri="{BB962C8B-B14F-4D97-AF65-F5344CB8AC3E}">
        <p14:creationId xmlns:p14="http://schemas.microsoft.com/office/powerpoint/2010/main" val="8676080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t>Colossians 1:18</a:t>
            </a:r>
          </a:p>
          <a:p>
            <a:endParaRPr lang="en-US" sz="2400" dirty="0" smtClean="0"/>
          </a:p>
          <a:p>
            <a:r>
              <a:rPr lang="en-US" sz="2400" dirty="0" smtClean="0"/>
              <a:t>Colossians 1:24</a:t>
            </a:r>
          </a:p>
          <a:p>
            <a:endParaRPr lang="en-US" sz="2400" dirty="0" smtClean="0"/>
          </a:p>
          <a:p>
            <a:r>
              <a:rPr lang="en-US" sz="2400" dirty="0" smtClean="0"/>
              <a:t>Romans 12:4-5</a:t>
            </a:r>
          </a:p>
          <a:p>
            <a:endParaRPr lang="en-US" sz="2400" dirty="0" smtClean="0"/>
          </a:p>
          <a:p>
            <a:r>
              <a:rPr lang="en-US" sz="2400" dirty="0" smtClean="0"/>
              <a:t>Ephesians 4:11-16</a:t>
            </a:r>
          </a:p>
          <a:p>
            <a:endParaRPr lang="en-US" sz="2400" dirty="0" smtClean="0"/>
          </a:p>
          <a:p>
            <a:r>
              <a:rPr lang="en-US" sz="2400" dirty="0" smtClean="0"/>
              <a:t>Matthew 18:20</a:t>
            </a:r>
            <a:endParaRPr lang="en-US" sz="2400" dirty="0"/>
          </a:p>
        </p:txBody>
      </p:sp>
      <p:sp>
        <p:nvSpPr>
          <p:cNvPr id="3" name="Content Placeholder 2"/>
          <p:cNvSpPr>
            <a:spLocks noGrp="1"/>
          </p:cNvSpPr>
          <p:nvPr>
            <p:ph sz="quarter" idx="14"/>
          </p:nvPr>
        </p:nvSpPr>
        <p:spPr/>
        <p:txBody>
          <a:bodyPr>
            <a:normAutofit fontScale="92500" lnSpcReduction="20000"/>
          </a:bodyPr>
          <a:lstStyle/>
          <a:p>
            <a:r>
              <a:rPr lang="en-US" dirty="0"/>
              <a:t> </a:t>
            </a:r>
          </a:p>
          <a:p>
            <a:pPr marL="342900" indent="-342900" algn="l">
              <a:buFont typeface="Arial"/>
              <a:buChar char="•"/>
            </a:pPr>
            <a:r>
              <a:rPr lang="en-US" dirty="0"/>
              <a:t>Thus every individual member should not simply be present, but be functioning. </a:t>
            </a:r>
            <a:endParaRPr lang="en-US" dirty="0" smtClean="0"/>
          </a:p>
          <a:p>
            <a:pPr marL="342900" indent="-342900" algn="l">
              <a:buFont typeface="Arial"/>
              <a:buChar char="•"/>
            </a:pPr>
            <a:r>
              <a:rPr lang="en-US" dirty="0" smtClean="0"/>
              <a:t>Growth in </a:t>
            </a:r>
            <a:r>
              <a:rPr lang="en-US" dirty="0"/>
              <a:t>maturity, mutual accountability and responsive, obedient behavior, living out our faith, and sharing the Gospel in the context of every relationship.  </a:t>
            </a:r>
            <a:endParaRPr lang="en-US" dirty="0" smtClean="0"/>
          </a:p>
          <a:p>
            <a:pPr marL="342900" indent="-342900" algn="l">
              <a:buFont typeface="Arial"/>
              <a:buChar char="•"/>
            </a:pPr>
            <a:r>
              <a:rPr lang="en-US" dirty="0" smtClean="0"/>
              <a:t>Unfortunately </a:t>
            </a:r>
            <a:r>
              <a:rPr lang="en-US" dirty="0"/>
              <a:t>institutionalism moves the attention away from the individual function to simply being passive observers of what other institutional leaders and structures are accomplishing. </a:t>
            </a:r>
          </a:p>
          <a:p>
            <a:endParaRPr lang="en-US" dirty="0"/>
          </a:p>
        </p:txBody>
      </p:sp>
      <p:sp>
        <p:nvSpPr>
          <p:cNvPr id="4" name="Title 3"/>
          <p:cNvSpPr>
            <a:spLocks noGrp="1"/>
          </p:cNvSpPr>
          <p:nvPr>
            <p:ph type="title"/>
          </p:nvPr>
        </p:nvSpPr>
        <p:spPr/>
        <p:txBody>
          <a:bodyPr>
            <a:normAutofit fontScale="90000"/>
          </a:bodyPr>
          <a:lstStyle/>
          <a:p>
            <a:r>
              <a:rPr lang="en-US" dirty="0" smtClean="0"/>
              <a:t>Emphasize the Biblical understanding of the church</a:t>
            </a:r>
            <a:endParaRPr lang="en-US" dirty="0"/>
          </a:p>
        </p:txBody>
      </p:sp>
    </p:spTree>
    <p:extLst>
      <p:ext uri="{BB962C8B-B14F-4D97-AF65-F5344CB8AC3E}">
        <p14:creationId xmlns:p14="http://schemas.microsoft.com/office/powerpoint/2010/main" val="3256891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500"/>
                                        <p:tgtEl>
                                          <p:spTgt spid="2">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500"/>
                                        <p:tgtEl>
                                          <p:spTgt spid="2">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endParaRPr lang="en-US" sz="2800" b="1" dirty="0" smtClean="0"/>
          </a:p>
          <a:p>
            <a:r>
              <a:rPr lang="en-US" sz="2800" b="1" dirty="0" smtClean="0"/>
              <a:t>How </a:t>
            </a:r>
            <a:r>
              <a:rPr lang="en-US" sz="2800" b="1" dirty="0"/>
              <a:t>can we counteract inactivity or passivity in the local congregation?  How can we promote a healthy understanding of the nature of the Body of Christ as a living organism?</a:t>
            </a:r>
            <a:endParaRPr lang="en-US" sz="2800" dirty="0"/>
          </a:p>
          <a:p>
            <a:pPr marL="457200" indent="-457200" algn="l">
              <a:buFont typeface="Arial"/>
              <a:buChar char="•"/>
            </a:pPr>
            <a:endParaRPr lang="en-US" sz="2800" dirty="0"/>
          </a:p>
          <a:p>
            <a:pPr algn="l"/>
            <a:endParaRPr lang="en-US" sz="2800" dirty="0" smtClean="0"/>
          </a:p>
          <a:p>
            <a:pPr algn="l"/>
            <a:endParaRPr lang="en-US" sz="2800" dirty="0"/>
          </a:p>
          <a:p>
            <a:pPr algn="l"/>
            <a:endParaRPr lang="en-US" sz="2800" dirty="0" smtClean="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normAutofit fontScale="90000"/>
          </a:bodyPr>
          <a:lstStyle/>
          <a:p>
            <a:r>
              <a:rPr lang="en-US" dirty="0"/>
              <a:t>Emphasize the Biblical understanding of the church</a:t>
            </a:r>
          </a:p>
        </p:txBody>
      </p:sp>
    </p:spTree>
    <p:extLst>
      <p:ext uri="{BB962C8B-B14F-4D97-AF65-F5344CB8AC3E}">
        <p14:creationId xmlns:p14="http://schemas.microsoft.com/office/powerpoint/2010/main" val="32711912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540000"/>
            <a:ext cx="8229600" cy="3556000"/>
          </a:xfrm>
        </p:spPr>
        <p:txBody>
          <a:bodyPr>
            <a:noAutofit/>
          </a:bodyPr>
          <a:lstStyle/>
          <a:p>
            <a:r>
              <a:rPr lang="en-US" sz="4000" dirty="0"/>
              <a:t>“The authority of the Church becomes nothing more than the wisdom of popes and councils…” </a:t>
            </a:r>
            <a:endParaRPr lang="en-US" sz="4000" dirty="0"/>
          </a:p>
        </p:txBody>
      </p:sp>
      <p:sp>
        <p:nvSpPr>
          <p:cNvPr id="2" name="Title 1"/>
          <p:cNvSpPr>
            <a:spLocks noGrp="1"/>
          </p:cNvSpPr>
          <p:nvPr>
            <p:ph type="title"/>
          </p:nvPr>
        </p:nvSpPr>
        <p:spPr/>
        <p:txBody>
          <a:bodyPr/>
          <a:lstStyle/>
          <a:p>
            <a:r>
              <a:rPr lang="en-US" dirty="0" smtClean="0"/>
              <a:t>Luther’s works - </a:t>
            </a:r>
            <a:endParaRPr lang="en-US" dirty="0"/>
          </a:p>
        </p:txBody>
      </p:sp>
    </p:spTree>
    <p:extLst>
      <p:ext uri="{BB962C8B-B14F-4D97-AF65-F5344CB8AC3E}">
        <p14:creationId xmlns:p14="http://schemas.microsoft.com/office/powerpoint/2010/main" val="325695844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400" dirty="0"/>
              <a:t>Jesus said, “All authority in heaven and on earth has been given to me.  Now, therefore, go and make disciples of all nations, baptizing them in the name of the Father and of the Son and of the Holy Spirit, teaching them to obey all that I have commanded you and I am with you always, even to the close of the age.”</a:t>
            </a:r>
          </a:p>
          <a:p>
            <a:endParaRPr lang="en-US" sz="2400" dirty="0"/>
          </a:p>
        </p:txBody>
      </p:sp>
      <p:sp>
        <p:nvSpPr>
          <p:cNvPr id="3" name="Content Placeholder 2"/>
          <p:cNvSpPr>
            <a:spLocks noGrp="1"/>
          </p:cNvSpPr>
          <p:nvPr>
            <p:ph sz="quarter" idx="14"/>
          </p:nvPr>
        </p:nvSpPr>
        <p:spPr/>
        <p:txBody>
          <a:bodyPr>
            <a:normAutofit/>
          </a:bodyPr>
          <a:lstStyle/>
          <a:p>
            <a:r>
              <a:rPr lang="en-US" dirty="0"/>
              <a:t> </a:t>
            </a:r>
          </a:p>
          <a:p>
            <a:pPr marL="342900" indent="-342900" algn="l">
              <a:buFont typeface="Arial"/>
              <a:buChar char="•"/>
            </a:pPr>
            <a:r>
              <a:rPr lang="en-US" dirty="0"/>
              <a:t>We must lead people to faith in Jesus Christ and disciple them.  </a:t>
            </a:r>
            <a:endParaRPr lang="en-US" dirty="0" smtClean="0"/>
          </a:p>
          <a:p>
            <a:pPr marL="342900" indent="-342900" algn="l">
              <a:buFont typeface="Arial"/>
              <a:buChar char="•"/>
            </a:pPr>
            <a:r>
              <a:rPr lang="en-US" dirty="0" smtClean="0"/>
              <a:t>Teach </a:t>
            </a:r>
            <a:r>
              <a:rPr lang="en-US" dirty="0"/>
              <a:t>them the faith</a:t>
            </a:r>
            <a:r>
              <a:rPr lang="en-US" dirty="0" smtClean="0"/>
              <a:t>.</a:t>
            </a:r>
          </a:p>
          <a:p>
            <a:pPr marL="342900" indent="-342900" algn="l">
              <a:buFont typeface="Arial"/>
              <a:buChar char="•"/>
            </a:pPr>
            <a:r>
              <a:rPr lang="en-US" dirty="0" smtClean="0"/>
              <a:t> </a:t>
            </a:r>
            <a:r>
              <a:rPr lang="en-US" dirty="0"/>
              <a:t>Use the Bible as the primary tool to help them know who Jesus </a:t>
            </a:r>
            <a:r>
              <a:rPr lang="en-US" dirty="0" smtClean="0"/>
              <a:t>is.  </a:t>
            </a:r>
          </a:p>
          <a:p>
            <a:pPr marL="342900" indent="-342900" algn="l">
              <a:buFont typeface="Arial"/>
              <a:buChar char="•"/>
            </a:pPr>
            <a:r>
              <a:rPr lang="en-US" dirty="0"/>
              <a:t>This is the only mission of the Church.  Everything else we do is to help us accomplish this mission. </a:t>
            </a:r>
            <a:endParaRPr lang="en-US" dirty="0"/>
          </a:p>
        </p:txBody>
      </p:sp>
      <p:sp>
        <p:nvSpPr>
          <p:cNvPr id="4" name="Title 3"/>
          <p:cNvSpPr>
            <a:spLocks noGrp="1"/>
          </p:cNvSpPr>
          <p:nvPr>
            <p:ph type="title"/>
          </p:nvPr>
        </p:nvSpPr>
        <p:spPr/>
        <p:txBody>
          <a:bodyPr>
            <a:normAutofit/>
          </a:bodyPr>
          <a:lstStyle/>
          <a:p>
            <a:r>
              <a:rPr lang="en-US" dirty="0" smtClean="0"/>
              <a:t>Focus on the </a:t>
            </a:r>
            <a:br>
              <a:rPr lang="en-US" dirty="0" smtClean="0"/>
            </a:br>
            <a:r>
              <a:rPr lang="en-US" dirty="0" smtClean="0"/>
              <a:t>great commission</a:t>
            </a:r>
            <a:endParaRPr lang="en-US" dirty="0"/>
          </a:p>
        </p:txBody>
      </p:sp>
    </p:spTree>
    <p:extLst>
      <p:ext uri="{BB962C8B-B14F-4D97-AF65-F5344CB8AC3E}">
        <p14:creationId xmlns:p14="http://schemas.microsoft.com/office/powerpoint/2010/main" val="705012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marL="457200" indent="-457200">
              <a:buFont typeface="Arial"/>
              <a:buChar char="•"/>
            </a:pPr>
            <a:endParaRPr lang="en-US" sz="2800" dirty="0" smtClean="0"/>
          </a:p>
          <a:p>
            <a:endParaRPr lang="en-US" sz="2800" dirty="0" smtClean="0"/>
          </a:p>
          <a:p>
            <a:r>
              <a:rPr lang="en-US" sz="2800" dirty="0" smtClean="0"/>
              <a:t>How </a:t>
            </a:r>
            <a:r>
              <a:rPr lang="en-US" sz="2800" dirty="0"/>
              <a:t>do you maintain the focus on the central mission of the Church and still do everything else that has become the “work of the church”  </a:t>
            </a:r>
            <a:endParaRPr lang="en-US" sz="2800" dirty="0" smtClean="0"/>
          </a:p>
          <a:p>
            <a:r>
              <a:rPr lang="en-US" sz="2800" dirty="0" smtClean="0"/>
              <a:t>for </a:t>
            </a:r>
            <a:r>
              <a:rPr lang="en-US" sz="2800" dirty="0"/>
              <a:t>previous decades?</a:t>
            </a:r>
          </a:p>
          <a:p>
            <a:pPr marL="457200" indent="-457200" algn="l">
              <a:buFont typeface="Arial"/>
              <a:buChar char="•"/>
            </a:pPr>
            <a:endParaRPr lang="en-US" sz="2800" dirty="0"/>
          </a:p>
          <a:p>
            <a:pPr algn="l"/>
            <a:endParaRPr lang="en-US" sz="2800" dirty="0" smtClean="0"/>
          </a:p>
          <a:p>
            <a:pPr algn="l"/>
            <a:endParaRPr lang="en-US" sz="2800" dirty="0"/>
          </a:p>
          <a:p>
            <a:pPr algn="l"/>
            <a:endParaRPr lang="en-US" sz="2800" dirty="0" smtClean="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normAutofit/>
          </a:bodyPr>
          <a:lstStyle/>
          <a:p>
            <a:r>
              <a:rPr lang="en-US" dirty="0"/>
              <a:t>Focus on the </a:t>
            </a:r>
            <a:br>
              <a:rPr lang="en-US" dirty="0"/>
            </a:br>
            <a:r>
              <a:rPr lang="en-US" dirty="0"/>
              <a:t>great commission</a:t>
            </a:r>
          </a:p>
        </p:txBody>
      </p:sp>
    </p:spTree>
    <p:extLst>
      <p:ext uri="{BB962C8B-B14F-4D97-AF65-F5344CB8AC3E}">
        <p14:creationId xmlns:p14="http://schemas.microsoft.com/office/powerpoint/2010/main" val="248995953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3200" dirty="0" smtClean="0"/>
          </a:p>
          <a:p>
            <a:r>
              <a:rPr lang="en-US" sz="3200" dirty="0" smtClean="0"/>
              <a:t>I John 4:1</a:t>
            </a:r>
          </a:p>
          <a:p>
            <a:endParaRPr lang="en-US" sz="3200" dirty="0" smtClean="0"/>
          </a:p>
          <a:p>
            <a:r>
              <a:rPr lang="en-US" sz="3200" dirty="0" smtClean="0"/>
              <a:t>Acts 17</a:t>
            </a:r>
          </a:p>
          <a:p>
            <a:endParaRPr lang="en-US" sz="3200" dirty="0" smtClean="0"/>
          </a:p>
          <a:p>
            <a:r>
              <a:rPr lang="en-US" sz="3200" dirty="0" smtClean="0"/>
              <a:t>Mark 4:16-17</a:t>
            </a:r>
            <a:endParaRPr lang="en-US" sz="3200" dirty="0"/>
          </a:p>
        </p:txBody>
      </p:sp>
      <p:sp>
        <p:nvSpPr>
          <p:cNvPr id="3" name="Content Placeholder 2"/>
          <p:cNvSpPr>
            <a:spLocks noGrp="1"/>
          </p:cNvSpPr>
          <p:nvPr>
            <p:ph sz="quarter" idx="14"/>
          </p:nvPr>
        </p:nvSpPr>
        <p:spPr/>
        <p:txBody>
          <a:bodyPr>
            <a:normAutofit/>
          </a:bodyPr>
          <a:lstStyle/>
          <a:p>
            <a:r>
              <a:rPr lang="en-US" dirty="0"/>
              <a:t> </a:t>
            </a:r>
          </a:p>
          <a:p>
            <a:pPr marL="342900" indent="-342900" algn="l">
              <a:buFont typeface="Arial"/>
              <a:buChar char="•"/>
            </a:pPr>
            <a:r>
              <a:rPr lang="en-US" sz="2400" b="1" dirty="0" smtClean="0"/>
              <a:t>For teaching </a:t>
            </a:r>
          </a:p>
          <a:p>
            <a:pPr algn="l"/>
            <a:endParaRPr lang="en-US" sz="2400" b="1" dirty="0" smtClean="0"/>
          </a:p>
          <a:p>
            <a:pPr marL="342900" indent="-342900" algn="l">
              <a:buFont typeface="Arial"/>
              <a:buChar char="•"/>
            </a:pPr>
            <a:r>
              <a:rPr lang="en-US" sz="2400" b="1" dirty="0" smtClean="0"/>
              <a:t>Preaching </a:t>
            </a:r>
          </a:p>
          <a:p>
            <a:pPr algn="l"/>
            <a:endParaRPr lang="en-US" sz="2400" b="1" dirty="0" smtClean="0"/>
          </a:p>
          <a:p>
            <a:pPr marL="342900" indent="-342900" algn="l">
              <a:buFont typeface="Arial"/>
              <a:buChar char="•"/>
            </a:pPr>
            <a:r>
              <a:rPr lang="en-US" sz="2400" b="1" dirty="0"/>
              <a:t>F</a:t>
            </a:r>
            <a:r>
              <a:rPr lang="en-US" sz="2400" b="1" dirty="0" smtClean="0"/>
              <a:t>or </a:t>
            </a:r>
            <a:r>
              <a:rPr lang="en-US" sz="2400" b="1" dirty="0"/>
              <a:t>guidance in the way of </a:t>
            </a:r>
            <a:r>
              <a:rPr lang="en-US" sz="2400" b="1" dirty="0" smtClean="0"/>
              <a:t>living</a:t>
            </a:r>
          </a:p>
          <a:p>
            <a:pPr algn="l"/>
            <a:endParaRPr lang="en-US" sz="2400" b="1" dirty="0" smtClean="0"/>
          </a:p>
          <a:p>
            <a:pPr marL="342900" indent="-342900" algn="l">
              <a:buFont typeface="Arial"/>
              <a:buChar char="•"/>
            </a:pPr>
            <a:r>
              <a:rPr lang="en-US" sz="2400" b="1" dirty="0" smtClean="0"/>
              <a:t>To equip</a:t>
            </a:r>
            <a:endParaRPr lang="en-US" sz="2400" dirty="0"/>
          </a:p>
        </p:txBody>
      </p:sp>
      <p:sp>
        <p:nvSpPr>
          <p:cNvPr id="4" name="Title 3"/>
          <p:cNvSpPr>
            <a:spLocks noGrp="1"/>
          </p:cNvSpPr>
          <p:nvPr>
            <p:ph type="title"/>
          </p:nvPr>
        </p:nvSpPr>
        <p:spPr/>
        <p:txBody>
          <a:bodyPr>
            <a:normAutofit/>
          </a:bodyPr>
          <a:lstStyle/>
          <a:p>
            <a:r>
              <a:rPr lang="en-US" dirty="0" smtClean="0"/>
              <a:t>Focus on the bible</a:t>
            </a:r>
            <a:endParaRPr lang="en-US" dirty="0"/>
          </a:p>
        </p:txBody>
      </p:sp>
    </p:spTree>
    <p:extLst>
      <p:ext uri="{BB962C8B-B14F-4D97-AF65-F5344CB8AC3E}">
        <p14:creationId xmlns:p14="http://schemas.microsoft.com/office/powerpoint/2010/main" val="2179371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508000" y="2133600"/>
            <a:ext cx="8128000" cy="4216400"/>
          </a:xfrm>
        </p:spPr>
        <p:txBody>
          <a:bodyPr>
            <a:normAutofit/>
          </a:bodyPr>
          <a:lstStyle/>
          <a:p>
            <a:pPr marL="457200" indent="-457200">
              <a:buFont typeface="Arial"/>
              <a:buChar char="•"/>
            </a:pPr>
            <a:endParaRPr lang="en-US" sz="2800" dirty="0" smtClean="0"/>
          </a:p>
          <a:p>
            <a:endParaRPr lang="en-US" sz="2800" b="1" dirty="0" smtClean="0"/>
          </a:p>
          <a:p>
            <a:r>
              <a:rPr lang="en-US" sz="2800" b="1" dirty="0" smtClean="0"/>
              <a:t>How </a:t>
            </a:r>
            <a:r>
              <a:rPr lang="en-US" sz="2800" b="1" dirty="0"/>
              <a:t>do you insure the spiritual growth and commitment to read and study the scripture daily?</a:t>
            </a:r>
            <a:endParaRPr lang="en-US" sz="2800" dirty="0"/>
          </a:p>
          <a:p>
            <a:pPr marL="457200" indent="-457200" algn="l">
              <a:buFont typeface="Arial"/>
              <a:buChar char="•"/>
            </a:pPr>
            <a:endParaRPr lang="en-US" sz="2800" dirty="0"/>
          </a:p>
          <a:p>
            <a:r>
              <a:rPr lang="en-US" sz="2800" b="1" dirty="0"/>
              <a:t>Is there anything positive or necessary regarding the institutional nature of the church?</a:t>
            </a:r>
            <a:endParaRPr lang="en-US" sz="2800" dirty="0"/>
          </a:p>
          <a:p>
            <a:pPr algn="l"/>
            <a:endParaRPr lang="en-US" sz="2800" dirty="0" smtClean="0"/>
          </a:p>
          <a:p>
            <a:pPr algn="l"/>
            <a:endParaRPr lang="en-US" sz="2800" dirty="0"/>
          </a:p>
          <a:p>
            <a:pPr algn="l"/>
            <a:endParaRPr lang="en-US" sz="2800" dirty="0" smtClean="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normAutofit/>
          </a:bodyPr>
          <a:lstStyle/>
          <a:p>
            <a:r>
              <a:rPr lang="en-US" dirty="0"/>
              <a:t>Focus on the </a:t>
            </a:r>
            <a:r>
              <a:rPr lang="en-US" dirty="0" smtClean="0"/>
              <a:t>Bible</a:t>
            </a:r>
            <a:endParaRPr lang="en-US" dirty="0"/>
          </a:p>
        </p:txBody>
      </p:sp>
    </p:spTree>
    <p:extLst>
      <p:ext uri="{BB962C8B-B14F-4D97-AF65-F5344CB8AC3E}">
        <p14:creationId xmlns:p14="http://schemas.microsoft.com/office/powerpoint/2010/main" val="3339329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270933" y="2133600"/>
            <a:ext cx="8652933" cy="4216400"/>
          </a:xfrm>
        </p:spPr>
        <p:txBody>
          <a:bodyPr>
            <a:normAutofit fontScale="92500" lnSpcReduction="20000"/>
          </a:bodyPr>
          <a:lstStyle/>
          <a:p>
            <a:pPr algn="l"/>
            <a:r>
              <a:rPr lang="en-US" sz="2800" dirty="0" smtClean="0"/>
              <a:t>Authentic </a:t>
            </a:r>
            <a:r>
              <a:rPr lang="en-US" sz="2800" dirty="0"/>
              <a:t>Community   </a:t>
            </a:r>
            <a:r>
              <a:rPr lang="en-US" sz="2800" dirty="0" smtClean="0"/>
              <a:t>  	 needs      		Institutional 							Structure</a:t>
            </a:r>
          </a:p>
          <a:p>
            <a:pPr algn="l"/>
            <a:endParaRPr lang="en-US" sz="2800" dirty="0"/>
          </a:p>
          <a:p>
            <a:pPr algn="l"/>
            <a:r>
              <a:rPr lang="en-US" sz="2800" dirty="0" smtClean="0"/>
              <a:t>Romanticist		  	 needs</a:t>
            </a:r>
            <a:r>
              <a:rPr lang="en-US" sz="2800" dirty="0"/>
              <a:t>		</a:t>
            </a:r>
            <a:r>
              <a:rPr lang="en-US" sz="2800" dirty="0" smtClean="0"/>
              <a:t>	Classicists</a:t>
            </a:r>
          </a:p>
          <a:p>
            <a:pPr algn="l"/>
            <a:endParaRPr lang="en-US" sz="2800" dirty="0"/>
          </a:p>
          <a:p>
            <a:pPr algn="l"/>
            <a:r>
              <a:rPr lang="en-US" sz="2800" dirty="0"/>
              <a:t>Heart	</a:t>
            </a:r>
            <a:r>
              <a:rPr lang="en-US" sz="2800" dirty="0"/>
              <a:t> </a:t>
            </a:r>
            <a:r>
              <a:rPr lang="en-US" sz="2800" dirty="0" smtClean="0"/>
              <a:t>			 needs</a:t>
            </a:r>
            <a:r>
              <a:rPr lang="en-US" sz="2800" dirty="0"/>
              <a:t>		</a:t>
            </a:r>
            <a:r>
              <a:rPr lang="en-US" sz="2800" dirty="0" smtClean="0"/>
              <a:t>	Head</a:t>
            </a:r>
          </a:p>
          <a:p>
            <a:pPr algn="l"/>
            <a:endParaRPr lang="en-US" sz="2800" dirty="0"/>
          </a:p>
          <a:p>
            <a:pPr algn="l"/>
            <a:r>
              <a:rPr lang="en-US" sz="2800" dirty="0"/>
              <a:t>Creativity			</a:t>
            </a:r>
            <a:r>
              <a:rPr lang="en-US" sz="2800" dirty="0" smtClean="0"/>
              <a:t> needs</a:t>
            </a:r>
            <a:r>
              <a:rPr lang="en-US" sz="2800" dirty="0"/>
              <a:t>		</a:t>
            </a:r>
            <a:r>
              <a:rPr lang="en-US" sz="2800" dirty="0" smtClean="0"/>
              <a:t>	Order</a:t>
            </a:r>
          </a:p>
          <a:p>
            <a:pPr algn="l"/>
            <a:endParaRPr lang="en-US" sz="2800" dirty="0"/>
          </a:p>
          <a:p>
            <a:pPr algn="l"/>
            <a:r>
              <a:rPr lang="en-US" sz="2800" dirty="0"/>
              <a:t>Love				</a:t>
            </a:r>
            <a:r>
              <a:rPr lang="en-US" sz="2800" dirty="0" smtClean="0"/>
              <a:t> needs</a:t>
            </a:r>
            <a:r>
              <a:rPr lang="en-US" sz="2800" dirty="0"/>
              <a:t>		</a:t>
            </a:r>
            <a:r>
              <a:rPr lang="en-US" sz="2800" dirty="0" smtClean="0"/>
              <a:t>	Truth </a:t>
            </a:r>
            <a:r>
              <a:rPr lang="en-US" sz="2800" dirty="0"/>
              <a:t>and </a:t>
            </a:r>
            <a:r>
              <a:rPr lang="en-US" sz="2800" dirty="0" smtClean="0"/>
              <a:t>							Authority</a:t>
            </a:r>
            <a:endParaRPr lang="en-US" sz="2800" dirty="0"/>
          </a:p>
          <a:p>
            <a:pPr marL="457200" indent="-457200" algn="l">
              <a:buFont typeface="Arial"/>
              <a:buChar char="•"/>
            </a:pPr>
            <a:endParaRPr lang="en-US" sz="2800" dirty="0"/>
          </a:p>
          <a:p>
            <a:pPr algn="l"/>
            <a:endParaRPr lang="en-US" sz="2800" dirty="0" smtClean="0"/>
          </a:p>
          <a:p>
            <a:pPr algn="l"/>
            <a:endParaRPr lang="en-US" sz="2800" dirty="0"/>
          </a:p>
          <a:p>
            <a:pPr algn="l"/>
            <a:endParaRPr lang="en-US" sz="2800" dirty="0" smtClean="0"/>
          </a:p>
          <a:p>
            <a:pPr algn="l"/>
            <a:endParaRPr lang="en-US" sz="2800" dirty="0" smtClean="0"/>
          </a:p>
          <a:p>
            <a:pPr algn="l"/>
            <a:endParaRPr lang="en-US" sz="2800" b="1" dirty="0"/>
          </a:p>
          <a:p>
            <a:pPr algn="l"/>
            <a:endParaRPr lang="en-US" sz="2800" dirty="0"/>
          </a:p>
          <a:p>
            <a:pPr algn="l"/>
            <a:endParaRPr lang="en-US" sz="2800" b="1" dirty="0" smtClean="0"/>
          </a:p>
        </p:txBody>
      </p:sp>
      <p:sp>
        <p:nvSpPr>
          <p:cNvPr id="4" name="Title 3"/>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2500355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1" y="2020824"/>
            <a:ext cx="4023360" cy="4008120"/>
          </a:xfrm>
        </p:spPr>
        <p:txBody>
          <a:bodyPr>
            <a:normAutofit fontScale="92500" lnSpcReduction="20000"/>
          </a:bodyPr>
          <a:lstStyle/>
          <a:p>
            <a:pPr marL="342900" indent="-342900" algn="l">
              <a:buFont typeface="Arial"/>
              <a:buChar char="•"/>
            </a:pPr>
            <a:r>
              <a:rPr lang="en-US" dirty="0" smtClean="0"/>
              <a:t>Institutional Self Preservation</a:t>
            </a:r>
          </a:p>
          <a:p>
            <a:pPr marL="342900" indent="-342900" algn="l">
              <a:buFont typeface="Arial"/>
              <a:buChar char="•"/>
            </a:pPr>
            <a:r>
              <a:rPr lang="en-US" dirty="0" smtClean="0"/>
              <a:t>Programs</a:t>
            </a:r>
          </a:p>
          <a:p>
            <a:pPr marL="342900" indent="-342900" algn="l">
              <a:buFont typeface="Arial"/>
              <a:buChar char="•"/>
            </a:pPr>
            <a:r>
              <a:rPr lang="en-US" dirty="0" smtClean="0"/>
              <a:t>Demographics</a:t>
            </a:r>
          </a:p>
          <a:p>
            <a:pPr marL="342900" indent="-342900" algn="l">
              <a:buFont typeface="Arial"/>
              <a:buChar char="•"/>
            </a:pPr>
            <a:r>
              <a:rPr lang="en-US" dirty="0" err="1" smtClean="0"/>
              <a:t>Attractional</a:t>
            </a:r>
            <a:endParaRPr lang="en-US" dirty="0" smtClean="0"/>
          </a:p>
          <a:p>
            <a:pPr marL="342900" indent="-342900" algn="l">
              <a:buFont typeface="Arial"/>
              <a:buChar char="•"/>
            </a:pPr>
            <a:r>
              <a:rPr lang="en-US" dirty="0" smtClean="0"/>
              <a:t>Uniformity</a:t>
            </a:r>
          </a:p>
          <a:p>
            <a:pPr marL="342900" indent="-342900" algn="l">
              <a:buFont typeface="Arial"/>
              <a:buChar char="•"/>
            </a:pPr>
            <a:r>
              <a:rPr lang="en-US" dirty="0" smtClean="0"/>
              <a:t>Professionalism</a:t>
            </a:r>
          </a:p>
          <a:p>
            <a:pPr marL="342900" indent="-342900" algn="l">
              <a:buFont typeface="Arial"/>
              <a:buChar char="•"/>
            </a:pPr>
            <a:r>
              <a:rPr lang="en-US" dirty="0" smtClean="0"/>
              <a:t>Decisions</a:t>
            </a:r>
          </a:p>
          <a:p>
            <a:pPr marL="342900" indent="-342900" algn="l">
              <a:buFont typeface="Arial"/>
              <a:buChar char="•"/>
            </a:pPr>
            <a:r>
              <a:rPr lang="en-US" dirty="0" smtClean="0"/>
              <a:t>Monuments</a:t>
            </a:r>
          </a:p>
          <a:p>
            <a:pPr marL="342900" indent="-342900" algn="l">
              <a:buFont typeface="Arial"/>
              <a:buChar char="•"/>
            </a:pPr>
            <a:r>
              <a:rPr lang="en-US" dirty="0" smtClean="0"/>
              <a:t>Additions</a:t>
            </a:r>
          </a:p>
          <a:p>
            <a:pPr marL="342900" indent="-342900" algn="l">
              <a:buFont typeface="Arial"/>
              <a:buChar char="•"/>
            </a:pPr>
            <a:r>
              <a:rPr lang="en-US" dirty="0" smtClean="0"/>
              <a:t>Services</a:t>
            </a:r>
          </a:p>
          <a:p>
            <a:pPr marL="342900" indent="-342900" algn="l">
              <a:buFont typeface="Arial"/>
              <a:buChar char="•"/>
            </a:pPr>
            <a:r>
              <a:rPr lang="en-US" dirty="0" smtClean="0"/>
              <a:t>Organizational</a:t>
            </a:r>
          </a:p>
          <a:p>
            <a:pPr marL="342900" indent="-342900" algn="l">
              <a:buFont typeface="Arial"/>
              <a:buChar char="•"/>
            </a:pPr>
            <a:r>
              <a:rPr lang="en-US" dirty="0" smtClean="0"/>
              <a:t>Control</a:t>
            </a:r>
          </a:p>
          <a:p>
            <a:pPr algn="l"/>
            <a:endParaRPr lang="en-US" dirty="0"/>
          </a:p>
        </p:txBody>
      </p:sp>
      <p:sp>
        <p:nvSpPr>
          <p:cNvPr id="3" name="Content Placeholder 2"/>
          <p:cNvSpPr>
            <a:spLocks noGrp="1"/>
          </p:cNvSpPr>
          <p:nvPr>
            <p:ph sz="quarter" idx="14"/>
          </p:nvPr>
        </p:nvSpPr>
        <p:spPr>
          <a:xfrm>
            <a:off x="4663440" y="2020824"/>
            <a:ext cx="4023360" cy="4005072"/>
          </a:xfrm>
        </p:spPr>
        <p:txBody>
          <a:bodyPr>
            <a:normAutofit fontScale="92500" lnSpcReduction="20000"/>
          </a:bodyPr>
          <a:lstStyle/>
          <a:p>
            <a:pPr marL="342900" indent="-342900" algn="l">
              <a:buFont typeface="Arial"/>
              <a:buChar char="•"/>
            </a:pPr>
            <a:r>
              <a:rPr lang="en-US" dirty="0" smtClean="0"/>
              <a:t>Selfless giving of Jesus’ disciples</a:t>
            </a:r>
          </a:p>
          <a:p>
            <a:pPr marL="342900" indent="-342900" algn="l">
              <a:buFont typeface="Arial"/>
              <a:buChar char="•"/>
            </a:pPr>
            <a:r>
              <a:rPr lang="en-US" dirty="0" smtClean="0"/>
              <a:t>Process</a:t>
            </a:r>
          </a:p>
          <a:p>
            <a:pPr marL="342900" indent="-342900" algn="l">
              <a:buFont typeface="Arial"/>
              <a:buChar char="•"/>
            </a:pPr>
            <a:r>
              <a:rPr lang="en-US" dirty="0" smtClean="0"/>
              <a:t>Discernment</a:t>
            </a:r>
          </a:p>
          <a:p>
            <a:pPr marL="342900" indent="-342900" algn="l">
              <a:buFont typeface="Arial"/>
              <a:buChar char="•"/>
            </a:pPr>
            <a:r>
              <a:rPr lang="en-US" dirty="0" smtClean="0"/>
              <a:t>Incarnational</a:t>
            </a:r>
          </a:p>
          <a:p>
            <a:pPr marL="342900" indent="-342900" algn="l">
              <a:buFont typeface="Arial"/>
              <a:buChar char="•"/>
            </a:pPr>
            <a:r>
              <a:rPr lang="en-US" dirty="0" smtClean="0"/>
              <a:t>Diversity</a:t>
            </a:r>
          </a:p>
          <a:p>
            <a:pPr marL="342900" indent="-342900" algn="l">
              <a:buFont typeface="Arial"/>
              <a:buChar char="•"/>
            </a:pPr>
            <a:r>
              <a:rPr lang="en-US" dirty="0" smtClean="0"/>
              <a:t>Passionate Hearts</a:t>
            </a:r>
          </a:p>
          <a:p>
            <a:pPr marL="342900" indent="-342900" algn="l">
              <a:buFont typeface="Arial"/>
              <a:buChar char="•"/>
            </a:pPr>
            <a:r>
              <a:rPr lang="en-US" dirty="0" smtClean="0"/>
              <a:t>Disciples</a:t>
            </a:r>
          </a:p>
          <a:p>
            <a:pPr marL="342900" indent="-342900" algn="l">
              <a:buFont typeface="Arial"/>
              <a:buChar char="•"/>
            </a:pPr>
            <a:r>
              <a:rPr lang="en-US" dirty="0" smtClean="0"/>
              <a:t>Movements</a:t>
            </a:r>
          </a:p>
          <a:p>
            <a:pPr marL="342900" indent="-342900" algn="l">
              <a:buFont typeface="Arial"/>
              <a:buChar char="•"/>
            </a:pPr>
            <a:r>
              <a:rPr lang="en-US" dirty="0" smtClean="0"/>
              <a:t>Exponential</a:t>
            </a:r>
          </a:p>
          <a:p>
            <a:pPr marL="342900" indent="-342900" algn="l">
              <a:buFont typeface="Arial"/>
              <a:buChar char="•"/>
            </a:pPr>
            <a:r>
              <a:rPr lang="en-US" dirty="0" smtClean="0"/>
              <a:t>Serving</a:t>
            </a:r>
          </a:p>
          <a:p>
            <a:pPr marL="342900" indent="-342900" algn="l">
              <a:buFont typeface="Arial"/>
              <a:buChar char="•"/>
            </a:pPr>
            <a:r>
              <a:rPr lang="en-US" dirty="0" smtClean="0"/>
              <a:t>Organisms</a:t>
            </a:r>
          </a:p>
          <a:p>
            <a:pPr marL="342900" indent="-342900" algn="l">
              <a:buFont typeface="Arial"/>
              <a:buChar char="•"/>
            </a:pPr>
            <a:r>
              <a:rPr lang="en-US" dirty="0" smtClean="0"/>
              <a:t>Mission</a:t>
            </a:r>
            <a:endParaRPr lang="en-US" dirty="0"/>
          </a:p>
        </p:txBody>
      </p:sp>
      <p:sp>
        <p:nvSpPr>
          <p:cNvPr id="4" name="Text Placeholder 3"/>
          <p:cNvSpPr>
            <a:spLocks noGrp="1"/>
          </p:cNvSpPr>
          <p:nvPr>
            <p:ph type="body" sz="half" idx="2"/>
          </p:nvPr>
        </p:nvSpPr>
        <p:spPr>
          <a:xfrm>
            <a:off x="457200" y="2020824"/>
            <a:ext cx="4023360" cy="45719"/>
          </a:xfrm>
        </p:spPr>
        <p:txBody>
          <a:bodyPr>
            <a:normAutofit fontScale="25000" lnSpcReduction="20000"/>
          </a:bodyPr>
          <a:lstStyle/>
          <a:p>
            <a:endParaRPr lang="en-US" dirty="0"/>
          </a:p>
        </p:txBody>
      </p:sp>
      <p:sp>
        <p:nvSpPr>
          <p:cNvPr id="5" name="Text Placeholder 4"/>
          <p:cNvSpPr>
            <a:spLocks noGrp="1"/>
          </p:cNvSpPr>
          <p:nvPr>
            <p:ph type="body" sz="half" idx="15"/>
          </p:nvPr>
        </p:nvSpPr>
        <p:spPr>
          <a:xfrm>
            <a:off x="4663440" y="2020824"/>
            <a:ext cx="4023360" cy="45719"/>
          </a:xfrm>
        </p:spPr>
        <p:txBody>
          <a:bodyPr>
            <a:normAutofit fontScale="25000" lnSpcReduction="20000"/>
          </a:bodyPr>
          <a:lstStyle/>
          <a:p>
            <a:endParaRPr lang="en-US" dirty="0"/>
          </a:p>
        </p:txBody>
      </p:sp>
      <p:sp>
        <p:nvSpPr>
          <p:cNvPr id="6" name="Title 5"/>
          <p:cNvSpPr>
            <a:spLocks noGrp="1"/>
          </p:cNvSpPr>
          <p:nvPr>
            <p:ph type="title"/>
          </p:nvPr>
        </p:nvSpPr>
        <p:spPr/>
        <p:txBody>
          <a:bodyPr/>
          <a:lstStyle/>
          <a:p>
            <a:r>
              <a:rPr lang="en-US" dirty="0" smtClean="0"/>
              <a:t>Institutionalism </a:t>
            </a:r>
            <a:r>
              <a:rPr lang="en-US" dirty="0" err="1" smtClean="0"/>
              <a:t>vs</a:t>
            </a:r>
            <a:r>
              <a:rPr lang="en-US" dirty="0" smtClean="0"/>
              <a:t> discipleship</a:t>
            </a:r>
            <a:endParaRPr lang="en-US" dirty="0"/>
          </a:p>
        </p:txBody>
      </p:sp>
    </p:spTree>
    <p:extLst>
      <p:ext uri="{BB962C8B-B14F-4D97-AF65-F5344CB8AC3E}">
        <p14:creationId xmlns:p14="http://schemas.microsoft.com/office/powerpoint/2010/main" val="3223217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fade">
                                      <p:cBhvr>
                                        <p:cTn id="47" dur="5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Effect transition="in" filter="fade">
                                      <p:cBhvr>
                                        <p:cTn id="57" dur="500"/>
                                        <p:tgtEl>
                                          <p:spTgt spid="2">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500"/>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6" end="6"/>
                                            </p:txEl>
                                          </p:spTgt>
                                        </p:tgtEl>
                                        <p:attrNameLst>
                                          <p:attrName>style.visibility</p:attrName>
                                        </p:attrNameLst>
                                      </p:cBhvr>
                                      <p:to>
                                        <p:strVal val="visible"/>
                                      </p:to>
                                    </p:set>
                                    <p:animEffect transition="in" filter="fade">
                                      <p:cBhvr>
                                        <p:cTn id="67" dur="500"/>
                                        <p:tgtEl>
                                          <p:spTgt spid="2">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fade">
                                      <p:cBhvr>
                                        <p:cTn id="72" dur="500"/>
                                        <p:tgtEl>
                                          <p:spTgt spid="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
                                            <p:txEl>
                                              <p:pRg st="7" end="7"/>
                                            </p:txEl>
                                          </p:spTgt>
                                        </p:tgtEl>
                                        <p:attrNameLst>
                                          <p:attrName>style.visibility</p:attrName>
                                        </p:attrNameLst>
                                      </p:cBhvr>
                                      <p:to>
                                        <p:strVal val="visible"/>
                                      </p:to>
                                    </p:set>
                                    <p:animEffect transition="in" filter="fade">
                                      <p:cBhvr>
                                        <p:cTn id="77" dur="500"/>
                                        <p:tgtEl>
                                          <p:spTgt spid="2">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7" end="7"/>
                                            </p:txEl>
                                          </p:spTgt>
                                        </p:tgtEl>
                                        <p:attrNameLst>
                                          <p:attrName>style.visibility</p:attrName>
                                        </p:attrNameLst>
                                      </p:cBhvr>
                                      <p:to>
                                        <p:strVal val="visible"/>
                                      </p:to>
                                    </p:set>
                                    <p:animEffect transition="in" filter="fade">
                                      <p:cBhvr>
                                        <p:cTn id="82" dur="500"/>
                                        <p:tgtEl>
                                          <p:spTgt spid="3">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
                                            <p:txEl>
                                              <p:pRg st="8" end="8"/>
                                            </p:txEl>
                                          </p:spTgt>
                                        </p:tgtEl>
                                        <p:attrNameLst>
                                          <p:attrName>style.visibility</p:attrName>
                                        </p:attrNameLst>
                                      </p:cBhvr>
                                      <p:to>
                                        <p:strVal val="visible"/>
                                      </p:to>
                                    </p:set>
                                    <p:animEffect transition="in" filter="fade">
                                      <p:cBhvr>
                                        <p:cTn id="87" dur="500"/>
                                        <p:tgtEl>
                                          <p:spTgt spid="2">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
                                            <p:txEl>
                                              <p:pRg st="8" end="8"/>
                                            </p:txEl>
                                          </p:spTgt>
                                        </p:tgtEl>
                                        <p:attrNameLst>
                                          <p:attrName>style.visibility</p:attrName>
                                        </p:attrNameLst>
                                      </p:cBhvr>
                                      <p:to>
                                        <p:strVal val="visible"/>
                                      </p:to>
                                    </p:set>
                                    <p:animEffect transition="in" filter="fade">
                                      <p:cBhvr>
                                        <p:cTn id="92" dur="500"/>
                                        <p:tgtEl>
                                          <p:spTgt spid="3">
                                            <p:txEl>
                                              <p:pRg st="8" end="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2">
                                            <p:txEl>
                                              <p:pRg st="9" end="9"/>
                                            </p:txEl>
                                          </p:spTgt>
                                        </p:tgtEl>
                                        <p:attrNameLst>
                                          <p:attrName>style.visibility</p:attrName>
                                        </p:attrNameLst>
                                      </p:cBhvr>
                                      <p:to>
                                        <p:strVal val="visible"/>
                                      </p:to>
                                    </p:set>
                                    <p:animEffect transition="in" filter="fade">
                                      <p:cBhvr>
                                        <p:cTn id="97" dur="500"/>
                                        <p:tgtEl>
                                          <p:spTgt spid="2">
                                            <p:txEl>
                                              <p:pRg st="9" end="9"/>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
                                            <p:txEl>
                                              <p:pRg st="9" end="9"/>
                                            </p:txEl>
                                          </p:spTgt>
                                        </p:tgtEl>
                                        <p:attrNameLst>
                                          <p:attrName>style.visibility</p:attrName>
                                        </p:attrNameLst>
                                      </p:cBhvr>
                                      <p:to>
                                        <p:strVal val="visible"/>
                                      </p:to>
                                    </p:set>
                                    <p:animEffect transition="in" filter="fade">
                                      <p:cBhvr>
                                        <p:cTn id="102" dur="500"/>
                                        <p:tgtEl>
                                          <p:spTgt spid="3">
                                            <p:txEl>
                                              <p:pRg st="9" end="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2">
                                            <p:txEl>
                                              <p:pRg st="10" end="10"/>
                                            </p:txEl>
                                          </p:spTgt>
                                        </p:tgtEl>
                                        <p:attrNameLst>
                                          <p:attrName>style.visibility</p:attrName>
                                        </p:attrNameLst>
                                      </p:cBhvr>
                                      <p:to>
                                        <p:strVal val="visible"/>
                                      </p:to>
                                    </p:set>
                                    <p:animEffect transition="in" filter="fade">
                                      <p:cBhvr>
                                        <p:cTn id="107" dur="500"/>
                                        <p:tgtEl>
                                          <p:spTgt spid="2">
                                            <p:txEl>
                                              <p:pRg st="10" end="1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3">
                                            <p:txEl>
                                              <p:pRg st="10" end="10"/>
                                            </p:txEl>
                                          </p:spTgt>
                                        </p:tgtEl>
                                        <p:attrNameLst>
                                          <p:attrName>style.visibility</p:attrName>
                                        </p:attrNameLst>
                                      </p:cBhvr>
                                      <p:to>
                                        <p:strVal val="visible"/>
                                      </p:to>
                                    </p:set>
                                    <p:animEffect transition="in" filter="fade">
                                      <p:cBhvr>
                                        <p:cTn id="112" dur="500"/>
                                        <p:tgtEl>
                                          <p:spTgt spid="3">
                                            <p:txEl>
                                              <p:pRg st="10" end="1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2">
                                            <p:txEl>
                                              <p:pRg st="11" end="11"/>
                                            </p:txEl>
                                          </p:spTgt>
                                        </p:tgtEl>
                                        <p:attrNameLst>
                                          <p:attrName>style.visibility</p:attrName>
                                        </p:attrNameLst>
                                      </p:cBhvr>
                                      <p:to>
                                        <p:strVal val="visible"/>
                                      </p:to>
                                    </p:set>
                                    <p:animEffect transition="in" filter="fade">
                                      <p:cBhvr>
                                        <p:cTn id="117" dur="500"/>
                                        <p:tgtEl>
                                          <p:spTgt spid="2">
                                            <p:txEl>
                                              <p:pRg st="11" end="1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3">
                                            <p:txEl>
                                              <p:pRg st="11" end="11"/>
                                            </p:txEl>
                                          </p:spTgt>
                                        </p:tgtEl>
                                        <p:attrNameLst>
                                          <p:attrName>style.visibility</p:attrName>
                                        </p:attrNameLst>
                                      </p:cBhvr>
                                      <p:to>
                                        <p:strVal val="visible"/>
                                      </p:to>
                                    </p:set>
                                    <p:animEffect transition="in" filter="fade">
                                      <p:cBhvr>
                                        <p:cTn id="12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8953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540000"/>
            <a:ext cx="8229600" cy="3556000"/>
          </a:xfrm>
        </p:spPr>
        <p:txBody>
          <a:bodyPr>
            <a:noAutofit/>
          </a:bodyPr>
          <a:lstStyle/>
          <a:p>
            <a:r>
              <a:rPr lang="en-US" sz="4000" dirty="0"/>
              <a:t>“The Bible alone is to be trusted because it is through itself most certain, most easily accessible, comprehensible, interpreting itself, proving, judging all the words of all.” </a:t>
            </a:r>
            <a:endParaRPr lang="en-US" sz="4000" dirty="0"/>
          </a:p>
        </p:txBody>
      </p:sp>
      <p:sp>
        <p:nvSpPr>
          <p:cNvPr id="2" name="Title 1"/>
          <p:cNvSpPr>
            <a:spLocks noGrp="1"/>
          </p:cNvSpPr>
          <p:nvPr>
            <p:ph type="title"/>
          </p:nvPr>
        </p:nvSpPr>
        <p:spPr/>
        <p:txBody>
          <a:bodyPr/>
          <a:lstStyle/>
          <a:p>
            <a:r>
              <a:rPr lang="en-US" dirty="0" smtClean="0"/>
              <a:t>Luther’s works - </a:t>
            </a:r>
            <a:endParaRPr lang="en-US" dirty="0"/>
          </a:p>
        </p:txBody>
      </p:sp>
    </p:spTree>
    <p:extLst>
      <p:ext uri="{BB962C8B-B14F-4D97-AF65-F5344CB8AC3E}">
        <p14:creationId xmlns:p14="http://schemas.microsoft.com/office/powerpoint/2010/main" val="1826752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3600" dirty="0"/>
              <a:t>All leaders must subordinate themselves to its witness</a:t>
            </a:r>
            <a:r>
              <a:rPr lang="en-US" sz="3600" dirty="0" smtClean="0"/>
              <a:t>…</a:t>
            </a:r>
          </a:p>
          <a:p>
            <a:endParaRPr lang="en-US" sz="3600" dirty="0"/>
          </a:p>
          <a:p>
            <a:r>
              <a:rPr lang="en-US" sz="3600" dirty="0" smtClean="0"/>
              <a:t>“</a:t>
            </a:r>
            <a:r>
              <a:rPr lang="en-US" sz="3600" dirty="0"/>
              <a:t>The pope, Luther, Augustine, Paul, an angel from heaven – these should not be masters, judges, arbiters but only witnesses, disciples, and confessors of Scripture.” </a:t>
            </a:r>
            <a:endParaRPr lang="en-US" sz="3600" dirty="0"/>
          </a:p>
        </p:txBody>
      </p:sp>
      <p:sp>
        <p:nvSpPr>
          <p:cNvPr id="3" name="Title 2"/>
          <p:cNvSpPr>
            <a:spLocks noGrp="1"/>
          </p:cNvSpPr>
          <p:nvPr>
            <p:ph type="title"/>
          </p:nvPr>
        </p:nvSpPr>
        <p:spPr/>
        <p:txBody>
          <a:bodyPr/>
          <a:lstStyle/>
          <a:p>
            <a:r>
              <a:rPr lang="en-US" dirty="0" smtClean="0"/>
              <a:t>Luther’s Works</a:t>
            </a:r>
            <a:endParaRPr lang="en-US" dirty="0"/>
          </a:p>
        </p:txBody>
      </p:sp>
    </p:spTree>
    <p:extLst>
      <p:ext uri="{BB962C8B-B14F-4D97-AF65-F5344CB8AC3E}">
        <p14:creationId xmlns:p14="http://schemas.microsoft.com/office/powerpoint/2010/main" val="5359851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3600" dirty="0" smtClean="0"/>
          </a:p>
          <a:p>
            <a:r>
              <a:rPr lang="en-US" sz="3600" dirty="0" smtClean="0"/>
              <a:t>Jesus </a:t>
            </a:r>
            <a:r>
              <a:rPr lang="en-US" sz="3600" dirty="0"/>
              <a:t>said to those Jews who believed in him, “If you remain in my word you will truly be my disciples and you will know the truth and the truth will set you free.” </a:t>
            </a:r>
            <a:endParaRPr lang="en-US" sz="3600" dirty="0"/>
          </a:p>
        </p:txBody>
      </p:sp>
      <p:sp>
        <p:nvSpPr>
          <p:cNvPr id="3" name="Title 2"/>
          <p:cNvSpPr>
            <a:spLocks noGrp="1"/>
          </p:cNvSpPr>
          <p:nvPr>
            <p:ph type="title"/>
          </p:nvPr>
        </p:nvSpPr>
        <p:spPr/>
        <p:txBody>
          <a:bodyPr/>
          <a:lstStyle/>
          <a:p>
            <a:r>
              <a:rPr lang="en-US" dirty="0" smtClean="0"/>
              <a:t>John 8:31-32</a:t>
            </a:r>
            <a:endParaRPr lang="en-US" dirty="0"/>
          </a:p>
        </p:txBody>
      </p:sp>
    </p:spTree>
    <p:extLst>
      <p:ext uri="{BB962C8B-B14F-4D97-AF65-F5344CB8AC3E}">
        <p14:creationId xmlns:p14="http://schemas.microsoft.com/office/powerpoint/2010/main" val="1868213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Wingdings" charset="2"/>
              <a:buChar char="u"/>
            </a:pPr>
            <a:r>
              <a:rPr lang="en-US" sz="2400" dirty="0" smtClean="0"/>
              <a:t>Singular </a:t>
            </a:r>
            <a:r>
              <a:rPr lang="en-US" sz="2400" dirty="0"/>
              <a:t>command by </a:t>
            </a:r>
            <a:r>
              <a:rPr lang="en-US" sz="2400" dirty="0" smtClean="0"/>
              <a:t>Jesus</a:t>
            </a:r>
          </a:p>
          <a:p>
            <a:pPr algn="l"/>
            <a:endParaRPr lang="en-US" sz="2400" dirty="0" smtClean="0"/>
          </a:p>
          <a:p>
            <a:pPr marL="342900" indent="-342900" algn="l">
              <a:buFont typeface="Wingdings" charset="2"/>
              <a:buChar char="u"/>
            </a:pPr>
            <a:r>
              <a:rPr lang="en-US" sz="2400" dirty="0" smtClean="0"/>
              <a:t> </a:t>
            </a:r>
            <a:r>
              <a:rPr lang="en-US" sz="2400" dirty="0"/>
              <a:t>S</a:t>
            </a:r>
            <a:r>
              <a:rPr lang="en-US" sz="2400" dirty="0" smtClean="0"/>
              <a:t>ingular </a:t>
            </a:r>
            <a:r>
              <a:rPr lang="en-US" sz="2400" dirty="0"/>
              <a:t>mission of His </a:t>
            </a:r>
            <a:r>
              <a:rPr lang="en-US" sz="2400" dirty="0" smtClean="0"/>
              <a:t>Church</a:t>
            </a:r>
          </a:p>
          <a:p>
            <a:pPr algn="l"/>
            <a:endParaRPr lang="en-US" sz="2400" dirty="0" smtClean="0"/>
          </a:p>
          <a:p>
            <a:pPr marL="342900" indent="-342900" algn="l">
              <a:buFont typeface="Wingdings" charset="2"/>
              <a:buChar char="u"/>
            </a:pPr>
            <a:r>
              <a:rPr lang="en-US" sz="2400" dirty="0" smtClean="0"/>
              <a:t> Singular </a:t>
            </a:r>
            <a:r>
              <a:rPr lang="en-US" sz="2400" dirty="0"/>
              <a:t>commitment of my life of following Jesus</a:t>
            </a:r>
            <a:r>
              <a:rPr lang="en-US" sz="2400" dirty="0"/>
              <a:t> </a:t>
            </a:r>
          </a:p>
        </p:txBody>
      </p:sp>
      <p:sp>
        <p:nvSpPr>
          <p:cNvPr id="3" name="Content Placeholder 2"/>
          <p:cNvSpPr>
            <a:spLocks noGrp="1"/>
          </p:cNvSpPr>
          <p:nvPr>
            <p:ph sz="quarter" idx="14"/>
          </p:nvPr>
        </p:nvSpPr>
        <p:spPr/>
        <p:txBody>
          <a:bodyPr/>
          <a:lstStyle/>
          <a:p>
            <a:pPr marL="342900" indent="-342900" algn="l">
              <a:buFont typeface="Wingdings" charset="2"/>
              <a:buChar char="u"/>
            </a:pPr>
            <a:r>
              <a:rPr lang="en-US" sz="2400" dirty="0"/>
              <a:t>B</a:t>
            </a:r>
            <a:r>
              <a:rPr lang="en-US" sz="2400" dirty="0" smtClean="0"/>
              <a:t>eing </a:t>
            </a:r>
            <a:r>
              <a:rPr lang="en-US" sz="2400" dirty="0"/>
              <a:t>a </a:t>
            </a:r>
            <a:r>
              <a:rPr lang="en-US" sz="2400" dirty="0" smtClean="0"/>
              <a:t>disciple </a:t>
            </a:r>
          </a:p>
          <a:p>
            <a:pPr algn="l"/>
            <a:endParaRPr lang="en-US" sz="2400" dirty="0" smtClean="0"/>
          </a:p>
          <a:p>
            <a:pPr marL="342900" indent="-342900" algn="l">
              <a:buFont typeface="Wingdings" charset="2"/>
              <a:buChar char="u"/>
            </a:pPr>
            <a:r>
              <a:rPr lang="en-US" sz="2400" dirty="0"/>
              <a:t>M</a:t>
            </a:r>
            <a:r>
              <a:rPr lang="en-US" sz="2400" dirty="0" smtClean="0"/>
              <a:t>aking </a:t>
            </a:r>
            <a:r>
              <a:rPr lang="en-US" sz="2400" dirty="0"/>
              <a:t>disciples </a:t>
            </a:r>
            <a:endParaRPr lang="en-US" sz="2400" dirty="0" smtClean="0"/>
          </a:p>
          <a:p>
            <a:pPr algn="l"/>
            <a:endParaRPr lang="en-US" sz="2400" dirty="0" smtClean="0"/>
          </a:p>
          <a:p>
            <a:pPr algn="l"/>
            <a:endParaRPr lang="en-US" sz="2400" dirty="0" smtClean="0"/>
          </a:p>
          <a:p>
            <a:pPr marL="342900" indent="-342900" algn="l">
              <a:buFont typeface="Wingdings" charset="2"/>
              <a:buChar char="u"/>
            </a:pPr>
            <a:r>
              <a:rPr lang="en-US" sz="2400" dirty="0" smtClean="0"/>
              <a:t>Equipping others </a:t>
            </a:r>
            <a:r>
              <a:rPr lang="en-US" sz="2400" dirty="0"/>
              <a:t>to do </a:t>
            </a:r>
            <a:r>
              <a:rPr lang="en-US" sz="2400" dirty="0" smtClean="0"/>
              <a:t>the </a:t>
            </a:r>
            <a:r>
              <a:rPr lang="en-US" sz="2400" dirty="0"/>
              <a:t>same.</a:t>
            </a:r>
          </a:p>
          <a:p>
            <a:endParaRPr lang="en-US" dirty="0"/>
          </a:p>
        </p:txBody>
      </p:sp>
      <p:sp>
        <p:nvSpPr>
          <p:cNvPr id="4" name="Text Placeholder 3"/>
          <p:cNvSpPr>
            <a:spLocks noGrp="1"/>
          </p:cNvSpPr>
          <p:nvPr>
            <p:ph type="body" sz="half" idx="2"/>
          </p:nvPr>
        </p:nvSpPr>
        <p:spPr/>
        <p:txBody>
          <a:bodyPr/>
          <a:lstStyle/>
          <a:p>
            <a:r>
              <a:rPr lang="en-US" dirty="0" smtClean="0"/>
              <a:t>Invitation</a:t>
            </a:r>
            <a:endParaRPr lang="en-US" dirty="0"/>
          </a:p>
        </p:txBody>
      </p:sp>
      <p:sp>
        <p:nvSpPr>
          <p:cNvPr id="5" name="Text Placeholder 4"/>
          <p:cNvSpPr>
            <a:spLocks noGrp="1"/>
          </p:cNvSpPr>
          <p:nvPr>
            <p:ph type="body" sz="half" idx="15"/>
          </p:nvPr>
        </p:nvSpPr>
        <p:spPr/>
        <p:txBody>
          <a:bodyPr/>
          <a:lstStyle/>
          <a:p>
            <a:r>
              <a:rPr lang="en-US" dirty="0" smtClean="0"/>
              <a:t>Challenge</a:t>
            </a:r>
            <a:endParaRPr lang="en-US" dirty="0"/>
          </a:p>
        </p:txBody>
      </p:sp>
      <p:sp>
        <p:nvSpPr>
          <p:cNvPr id="6" name="Title 5"/>
          <p:cNvSpPr>
            <a:spLocks noGrp="1"/>
          </p:cNvSpPr>
          <p:nvPr>
            <p:ph type="title"/>
          </p:nvPr>
        </p:nvSpPr>
        <p:spPr/>
        <p:txBody>
          <a:bodyPr/>
          <a:lstStyle/>
          <a:p>
            <a:r>
              <a:rPr lang="en-US" dirty="0" smtClean="0"/>
              <a:t>The Journey of Discipleship</a:t>
            </a:r>
            <a:endParaRPr lang="en-US" dirty="0"/>
          </a:p>
        </p:txBody>
      </p:sp>
    </p:spTree>
    <p:extLst>
      <p:ext uri="{BB962C8B-B14F-4D97-AF65-F5344CB8AC3E}">
        <p14:creationId xmlns:p14="http://schemas.microsoft.com/office/powerpoint/2010/main" val="1773849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489200"/>
            <a:ext cx="8229600" cy="3606800"/>
          </a:xfrm>
        </p:spPr>
        <p:txBody>
          <a:bodyPr>
            <a:normAutofit/>
          </a:bodyPr>
          <a:lstStyle/>
          <a:p>
            <a:r>
              <a:rPr lang="en-US" sz="3600" dirty="0"/>
              <a:t>T</a:t>
            </a:r>
            <a:r>
              <a:rPr lang="en-US" sz="3600" dirty="0" smtClean="0"/>
              <a:t>he </a:t>
            </a:r>
            <a:r>
              <a:rPr lang="en-US" sz="3600" dirty="0"/>
              <a:t>pursuit of discipleship does not happen in a vacuum, but only in the context of a local congregation, a Christian community, committed to nurturing disciples.</a:t>
            </a:r>
          </a:p>
          <a:p>
            <a:endParaRPr lang="en-US" sz="3600" dirty="0" smtClean="0"/>
          </a:p>
        </p:txBody>
      </p:sp>
      <p:sp>
        <p:nvSpPr>
          <p:cNvPr id="3" name="Title 2"/>
          <p:cNvSpPr>
            <a:spLocks noGrp="1"/>
          </p:cNvSpPr>
          <p:nvPr>
            <p:ph type="title"/>
          </p:nvPr>
        </p:nvSpPr>
        <p:spPr/>
        <p:txBody>
          <a:bodyPr/>
          <a:lstStyle/>
          <a:p>
            <a:r>
              <a:rPr lang="en-US" dirty="0" smtClean="0"/>
              <a:t>The journey of discipleship</a:t>
            </a:r>
            <a:endParaRPr lang="en-US" dirty="0"/>
          </a:p>
        </p:txBody>
      </p:sp>
    </p:spTree>
    <p:extLst>
      <p:ext uri="{BB962C8B-B14F-4D97-AF65-F5344CB8AC3E}">
        <p14:creationId xmlns:p14="http://schemas.microsoft.com/office/powerpoint/2010/main" val="101319449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323</TotalTime>
  <Words>1746</Words>
  <Application>Microsoft Macintosh PowerPoint</Application>
  <PresentationFormat>On-screen Show (4:3)</PresentationFormat>
  <Paragraphs>341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BlackTie</vt:lpstr>
      <vt:lpstr>NALC Discipleship Identity</vt:lpstr>
      <vt:lpstr>PowerPoint Presentation</vt:lpstr>
      <vt:lpstr>Luther’s Works - </vt:lpstr>
      <vt:lpstr>Luther’s works - </vt:lpstr>
      <vt:lpstr>Luther’s works - </vt:lpstr>
      <vt:lpstr>Luther’s Works</vt:lpstr>
      <vt:lpstr>John 8:31-32</vt:lpstr>
      <vt:lpstr>The Journey of Discipleship</vt:lpstr>
      <vt:lpstr>The journey of discipleship</vt:lpstr>
      <vt:lpstr>Disciple Nurturing Culture</vt:lpstr>
      <vt:lpstr>Disciple Nurturing Culture</vt:lpstr>
      <vt:lpstr>Disciple Nurturing Culture</vt:lpstr>
      <vt:lpstr>Disciple Nurturing Culture</vt:lpstr>
      <vt:lpstr>Disciple Nurturing Culture</vt:lpstr>
      <vt:lpstr>Disciple Nurturing Culture</vt:lpstr>
      <vt:lpstr>Disciple Nurturing Culture</vt:lpstr>
      <vt:lpstr>Dallas Willard -  </vt:lpstr>
      <vt:lpstr>Integrating Disciple-making </vt:lpstr>
      <vt:lpstr>Information vs. transformation</vt:lpstr>
      <vt:lpstr>Life to life approach</vt:lpstr>
      <vt:lpstr>Vision statement</vt:lpstr>
      <vt:lpstr>Vivid description</vt:lpstr>
      <vt:lpstr>Vision</vt:lpstr>
      <vt:lpstr>Vision</vt:lpstr>
      <vt:lpstr>Vision</vt:lpstr>
      <vt:lpstr>Vision Strategy</vt:lpstr>
      <vt:lpstr>Vision Strategy</vt:lpstr>
      <vt:lpstr>Vision Strategy</vt:lpstr>
      <vt:lpstr>Vision Strategy</vt:lpstr>
      <vt:lpstr>Vision Strategy</vt:lpstr>
      <vt:lpstr>Vision Strategy</vt:lpstr>
      <vt:lpstr>Vision Strategy</vt:lpstr>
      <vt:lpstr>PowerPoint Presentation</vt:lpstr>
      <vt:lpstr>Bible Study</vt:lpstr>
      <vt:lpstr>Bible Study</vt:lpstr>
      <vt:lpstr>Bible Study</vt:lpstr>
      <vt:lpstr>Bible Study</vt:lpstr>
      <vt:lpstr>Emphasize the Biblical understanding of the church</vt:lpstr>
      <vt:lpstr>Emphasize the Biblical understanding of the church</vt:lpstr>
      <vt:lpstr>Focus on the  great commission</vt:lpstr>
      <vt:lpstr>Focus on the  great commission</vt:lpstr>
      <vt:lpstr>Focus on the bible</vt:lpstr>
      <vt:lpstr>Focus on the Bible</vt:lpstr>
      <vt:lpstr>conclusion</vt:lpstr>
      <vt:lpstr>Institutionalism vs discipleship</vt:lpstr>
      <vt:lpstr>PowerPoint Presentation</vt:lpstr>
    </vt:vector>
  </TitlesOfParts>
  <Company>North American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Brockman</dc:creator>
  <cp:lastModifiedBy>Jenny Brockman</cp:lastModifiedBy>
  <cp:revision>39</cp:revision>
  <dcterms:created xsi:type="dcterms:W3CDTF">2017-03-02T20:25:43Z</dcterms:created>
  <dcterms:modified xsi:type="dcterms:W3CDTF">2017-03-07T01:15:36Z</dcterms:modified>
</cp:coreProperties>
</file>